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5" r:id="rId2"/>
    <p:sldId id="299" r:id="rId3"/>
    <p:sldId id="300" r:id="rId4"/>
    <p:sldId id="336" r:id="rId5"/>
    <p:sldId id="301" r:id="rId6"/>
    <p:sldId id="303" r:id="rId7"/>
    <p:sldId id="337" r:id="rId8"/>
    <p:sldId id="338" r:id="rId9"/>
    <p:sldId id="339" r:id="rId10"/>
    <p:sldId id="304" r:id="rId11"/>
    <p:sldId id="340" r:id="rId12"/>
    <p:sldId id="341" r:id="rId13"/>
    <p:sldId id="342" r:id="rId14"/>
    <p:sldId id="302" r:id="rId15"/>
    <p:sldId id="314" r:id="rId16"/>
    <p:sldId id="315" r:id="rId17"/>
    <p:sldId id="316" r:id="rId18"/>
    <p:sldId id="317" r:id="rId19"/>
    <p:sldId id="318" r:id="rId20"/>
    <p:sldId id="321" r:id="rId21"/>
    <p:sldId id="320" r:id="rId22"/>
    <p:sldId id="319" r:id="rId23"/>
    <p:sldId id="327" r:id="rId24"/>
    <p:sldId id="329" r:id="rId25"/>
    <p:sldId id="330" r:id="rId26"/>
    <p:sldId id="332" r:id="rId27"/>
    <p:sldId id="325" r:id="rId2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консолидированного бюджета Ейского района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925861717440431"/>
          <c:y val="0.13970833333333332"/>
          <c:w val="0.85554504932907338"/>
          <c:h val="0.740430118110236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6"/>
                <c:pt idx="0">
                  <c:v>2963.9</c:v>
                </c:pt>
                <c:pt idx="1">
                  <c:v>2874.9</c:v>
                </c:pt>
                <c:pt idx="2">
                  <c:v>3383.9</c:v>
                </c:pt>
                <c:pt idx="3">
                  <c:v>3618.6</c:v>
                </c:pt>
                <c:pt idx="4">
                  <c:v>3923.3</c:v>
                </c:pt>
                <c:pt idx="5">
                  <c:v>5172.3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axId val="58668544"/>
        <c:axId val="143228928"/>
      </c:barChart>
      <c:catAx>
        <c:axId val="586685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43228928"/>
        <c:crosses val="autoZero"/>
        <c:auto val="1"/>
        <c:lblAlgn val="ctr"/>
        <c:lblOffset val="100"/>
        <c:noMultiLvlLbl val="0"/>
      </c:catAx>
      <c:valAx>
        <c:axId val="14322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866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</a:t>
            </a:r>
            <a:r>
              <a:rPr lang="ru-RU" sz="1200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Ейского района</a:t>
            </a:r>
            <a:endParaRPr lang="ru-RU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7599964738217512E-2"/>
          <c:y val="2.626776693842528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2962.1</c:v>
                </c:pt>
                <c:pt idx="1">
                  <c:v>2940</c:v>
                </c:pt>
                <c:pt idx="2">
                  <c:v>3279.3</c:v>
                </c:pt>
                <c:pt idx="3">
                  <c:v>3490.8</c:v>
                </c:pt>
                <c:pt idx="4">
                  <c:v>3871.2</c:v>
                </c:pt>
                <c:pt idx="5">
                  <c:v>5069.3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3"/>
        <c:axId val="142980608"/>
        <c:axId val="143232384"/>
      </c:barChart>
      <c:catAx>
        <c:axId val="14298060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43232384"/>
        <c:crosses val="autoZero"/>
        <c:auto val="1"/>
        <c:lblAlgn val="ctr"/>
        <c:lblOffset val="100"/>
        <c:noMultiLvlLbl val="0"/>
      </c:catAx>
      <c:valAx>
        <c:axId val="143232384"/>
        <c:scaling>
          <c:orientation val="minMax"/>
          <c:max val="60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42980608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22036</c:v>
                </c:pt>
                <c:pt idx="1">
                  <c:v>21359</c:v>
                </c:pt>
                <c:pt idx="2">
                  <c:v>25103</c:v>
                </c:pt>
                <c:pt idx="3">
                  <c:v>26823</c:v>
                </c:pt>
                <c:pt idx="4">
                  <c:v>29166</c:v>
                </c:pt>
                <c:pt idx="5">
                  <c:v>38568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989824"/>
        <c:axId val="143259264"/>
      </c:barChart>
      <c:catAx>
        <c:axId val="142989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259264"/>
        <c:crosses val="autoZero"/>
        <c:auto val="1"/>
        <c:lblAlgn val="ctr"/>
        <c:lblOffset val="100"/>
        <c:noMultiLvlLbl val="0"/>
      </c:catAx>
      <c:valAx>
        <c:axId val="143259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98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369131004831033"/>
          <c:y val="0.1393294062850316"/>
          <c:w val="0.6413680369355429"/>
          <c:h val="0.62306980795444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22023</c:v>
                </c:pt>
                <c:pt idx="1">
                  <c:v>21842</c:v>
                </c:pt>
                <c:pt idx="2">
                  <c:v>24326</c:v>
                </c:pt>
                <c:pt idx="3">
                  <c:v>25877</c:v>
                </c:pt>
                <c:pt idx="4">
                  <c:v>28778</c:v>
                </c:pt>
                <c:pt idx="5">
                  <c:v>37798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981120"/>
        <c:axId val="144444800"/>
      </c:barChart>
      <c:catAx>
        <c:axId val="142981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4444800"/>
        <c:crosses val="autoZero"/>
        <c:auto val="1"/>
        <c:lblAlgn val="ctr"/>
        <c:lblOffset val="100"/>
        <c:noMultiLvlLbl val="0"/>
      </c:catAx>
      <c:valAx>
        <c:axId val="144444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98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</c:spPr>
    </c:sideWall>
    <c:backWall>
      <c:thickness val="0"/>
      <c:spPr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7.8168105903828333E-2"/>
          <c:y val="3.905708514704475E-2"/>
          <c:w val="0.81705617956396226"/>
          <c:h val="0.882824938302395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effectLst/>
            <a:scene3d>
              <a:camera prst="orthographicFront"/>
              <a:lightRig rig="threePt" dir="t"/>
            </a:scene3d>
            <a:sp3d prstMaterial="matte">
              <a:bevelT/>
              <a:bevelB w="762000"/>
            </a:sp3d>
          </c:spPr>
          <c:invertIfNegative val="0"/>
          <c:dLbls>
            <c:dLbl>
              <c:idx val="0"/>
              <c:layout>
                <c:manualLayout>
                  <c:x val="2.7770767718817003E-3"/>
                  <c:y val="0.41626685938537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2D-4152-82C1-47EC235A13BB}"/>
                </c:ext>
              </c:extLst>
            </c:dLbl>
            <c:dLbl>
              <c:idx val="1"/>
              <c:layout>
                <c:manualLayout>
                  <c:x val="-2.9157957549221202E-7"/>
                  <c:y val="0.23054890248872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2D-4152-82C1-47EC235A13BB}"/>
                </c:ext>
              </c:extLst>
            </c:dLbl>
            <c:dLbl>
              <c:idx val="2"/>
              <c:layout>
                <c:manualLayout>
                  <c:x val="-1.3889393078571511E-3"/>
                  <c:y val="0.15049751886580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2D-4152-82C1-47EC235A13BB}"/>
                </c:ext>
              </c:extLst>
            </c:dLbl>
            <c:dLbl>
              <c:idx val="3"/>
              <c:layout>
                <c:manualLayout>
                  <c:x val="-4.1660497778433824E-3"/>
                  <c:y val="0.13021743807654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2D-4152-82C1-47EC235A13B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 anchor="ctr" anchorCtr="1"/>
              <a:lstStyle/>
              <a:p>
                <a:pPr>
                  <a:defRPr sz="23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Консолидированный бюджет района</c:v>
                </c:pt>
                <c:pt idx="1">
                  <c:v>Районный бюджет</c:v>
                </c:pt>
                <c:pt idx="2">
                  <c:v>Бюджеты поселений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1689.4</c:v>
                </c:pt>
                <c:pt idx="1">
                  <c:v>1012</c:v>
                </c:pt>
                <c:pt idx="2" formatCode="General">
                  <c:v>677.4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2D-4152-82C1-47EC235A13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685"/>
            <a:scene3d>
              <a:camera prst="orthographicFront"/>
              <a:lightRig rig="threePt" dir="t"/>
            </a:scene3d>
            <a:sp3d prstMaterial="matte">
              <a:bevelT/>
              <a:bevelB w="762000"/>
            </a:sp3d>
          </c:spPr>
          <c:invertIfNegative val="0"/>
          <c:dLbls>
            <c:dLbl>
              <c:idx val="0"/>
              <c:layout>
                <c:manualLayout>
                  <c:x val="6.943019956726677E-3"/>
                  <c:y val="0.43334649871007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2D-4152-82C1-47EC235A13BB}"/>
                </c:ext>
              </c:extLst>
            </c:dLbl>
            <c:dLbl>
              <c:idx val="1"/>
              <c:layout>
                <c:manualLayout>
                  <c:x val="-4.6302836588163265E-4"/>
                  <c:y val="0.271639414127874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2D-4152-82C1-47EC235A13BB}"/>
                </c:ext>
              </c:extLst>
            </c:dLbl>
            <c:dLbl>
              <c:idx val="2"/>
              <c:layout>
                <c:manualLayout>
                  <c:x val="-9.260567317632653E-4"/>
                  <c:y val="0.16597374070480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2D-4152-82C1-47EC235A13BB}"/>
                </c:ext>
              </c:extLst>
            </c:dLbl>
            <c:dLbl>
              <c:idx val="3"/>
              <c:layout>
                <c:manualLayout>
                  <c:x val="-4.1660497778433824E-3"/>
                  <c:y val="0.136621574375386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A2D-4152-82C1-47EC235A13B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 anchor="ctr" anchorCtr="1"/>
              <a:lstStyle/>
              <a:p>
                <a:pPr>
                  <a:defRPr sz="23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Консолидированный бюджет района</c:v>
                </c:pt>
                <c:pt idx="1">
                  <c:v>Районный бюджет</c:v>
                </c:pt>
                <c:pt idx="2">
                  <c:v>Бюджеты поселений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.0">
                  <c:v>1907.4</c:v>
                </c:pt>
                <c:pt idx="1">
                  <c:v>1161.0999999999999</c:v>
                </c:pt>
                <c:pt idx="2">
                  <c:v>746.3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A2D-4152-82C1-47EC235A13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effectLst>
              <a:outerShdw blurRad="50800" dist="50800" dir="5400000" algn="ctr" rotWithShape="0">
                <a:schemeClr val="accent6">
                  <a:lumMod val="40000"/>
                  <a:lumOff val="6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A2D-4152-82C1-47EC235A13BB}"/>
              </c:ext>
            </c:extLst>
          </c:dPt>
          <c:dLbls>
            <c:dLbl>
              <c:idx val="0"/>
              <c:layout>
                <c:manualLayout>
                  <c:x val="3.7030606087510931E-3"/>
                  <c:y val="0.4642475792129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A2D-4152-82C1-47EC235A13BB}"/>
                </c:ext>
              </c:extLst>
            </c:dLbl>
            <c:dLbl>
              <c:idx val="1"/>
              <c:layout>
                <c:manualLayout>
                  <c:x val="0"/>
                  <c:y val="0.30096049962770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2D-4152-82C1-47EC235A13BB}"/>
                </c:ext>
              </c:extLst>
            </c:dLbl>
            <c:dLbl>
              <c:idx val="2"/>
              <c:layout>
                <c:manualLayout>
                  <c:x val="7.4061212175021846E-3"/>
                  <c:y val="0.19370330029230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A2D-4152-82C1-47EC235A1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="ctr" anchorCtr="0"/>
              <a:lstStyle/>
              <a:p>
                <a:pPr>
                  <a:defRPr sz="23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Консолидированный бюджет района</c:v>
                </c:pt>
                <c:pt idx="1">
                  <c:v>Районный бюджет</c:v>
                </c:pt>
                <c:pt idx="2">
                  <c:v>Бюджеты поселений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2069.9</c:v>
                </c:pt>
                <c:pt idx="1">
                  <c:v>1291.4000000000001</c:v>
                </c:pt>
                <c:pt idx="2" formatCode="General">
                  <c:v>778.5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A2D-4152-82C1-47EC235A1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100"/>
        <c:shape val="box"/>
        <c:axId val="142979072"/>
        <c:axId val="116259584"/>
        <c:axId val="0"/>
      </c:bar3DChart>
      <c:catAx>
        <c:axId val="14297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6259584"/>
        <c:crosses val="autoZero"/>
        <c:auto val="1"/>
        <c:lblAlgn val="ctr"/>
        <c:lblOffset val="100"/>
        <c:noMultiLvlLbl val="0"/>
      </c:catAx>
      <c:valAx>
        <c:axId val="11625958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2979072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63575934100683296"/>
          <c:y val="0.13977344347431492"/>
          <c:w val="0.31501222228685566"/>
          <c:h val="0.17747443255825679"/>
        </c:manualLayout>
      </c:layout>
      <c:overlay val="0"/>
      <c:txPr>
        <a:bodyPr/>
        <a:lstStyle/>
        <a:p>
          <a:pPr>
            <a:defRPr sz="1797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7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4218915495463E-2"/>
          <c:y val="0"/>
          <c:w val="0.7508492821415140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114300" prst="artDeco"/>
              <a:bevelB w="114300" prst="artDeco"/>
            </a:sp3d>
          </c:spPr>
          <c:explosion val="5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DB-439E-B207-B3A58FF5221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DB-439E-B207-B3A58FF5221B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ADB-439E-B207-B3A58FF5221B}"/>
              </c:ext>
            </c:extLst>
          </c:dPt>
          <c:dPt>
            <c:idx val="3"/>
            <c:bubble3D val="0"/>
            <c:spPr>
              <a:solidFill>
                <a:srgbClr val="0000FF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ADB-439E-B207-B3A58FF5221B}"/>
              </c:ext>
            </c:extLst>
          </c:dPt>
          <c:dPt>
            <c:idx val="4"/>
            <c:bubble3D val="0"/>
            <c:spPr>
              <a:solidFill>
                <a:srgbClr val="FF9933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EADB-439E-B207-B3A58FF5221B}"/>
              </c:ext>
            </c:extLst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ADB-439E-B207-B3A58FF5221B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ADB-439E-B207-B3A58FF5221B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ADB-439E-B207-B3A58FF5221B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EADB-439E-B207-B3A58FF5221B}"/>
              </c:ext>
            </c:extLst>
          </c:dPt>
          <c:dPt>
            <c:idx val="9"/>
            <c:bubble3D val="0"/>
            <c:spPr>
              <a:solidFill>
                <a:srgbClr val="66FF33"/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EADB-439E-B207-B3A58FF5221B}"/>
              </c:ext>
            </c:extLst>
          </c:dPt>
          <c:dPt>
            <c:idx val="10"/>
            <c:bubble3D val="0"/>
            <c:spPr>
              <a:solidFill>
                <a:schemeClr val="accent3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etal">
                <a:bevelT w="114300" prst="artDeco"/>
                <a:bevelB w="114300" prst="artDeco"/>
              </a:sp3d>
            </c:spPr>
          </c:dPt>
          <c:dLbls>
            <c:dLbl>
              <c:idx val="0"/>
              <c:layout>
                <c:manualLayout>
                  <c:x val="5.248631842649526E-2"/>
                  <c:y val="-0.1087804424215099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DB-439E-B207-B3A58FF5221B}"/>
                </c:ext>
              </c:extLst>
            </c:dLbl>
            <c:dLbl>
              <c:idx val="1"/>
              <c:layout>
                <c:manualLayout>
                  <c:x val="-0.15997325083537728"/>
                  <c:y val="-5.39216422984162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DB-439E-B207-B3A58FF5221B}"/>
                </c:ext>
              </c:extLst>
            </c:dLbl>
            <c:dLbl>
              <c:idx val="2"/>
              <c:layout>
                <c:manualLayout>
                  <c:x val="-2.4865828202092301E-2"/>
                  <c:y val="-6.1118386995966056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продажа земельных участков
5,0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DB-439E-B207-B3A58FF5221B}"/>
                </c:ext>
              </c:extLst>
            </c:dLbl>
            <c:dLbl>
              <c:idx val="3"/>
              <c:layout>
                <c:manualLayout>
                  <c:x val="8.6709120285199101E-2"/>
                  <c:y val="-3.69467047398215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DB-439E-B207-B3A58FF5221B}"/>
                </c:ext>
              </c:extLst>
            </c:dLbl>
            <c:dLbl>
              <c:idx val="4"/>
              <c:layout>
                <c:manualLayout>
                  <c:x val="5.6166358447691626E-2"/>
                  <c:y val="-2.4964872982134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DB-439E-B207-B3A58FF5221B}"/>
                </c:ext>
              </c:extLst>
            </c:dLbl>
            <c:dLbl>
              <c:idx val="5"/>
              <c:layout>
                <c:manualLayout>
                  <c:x val="0.10122321351170455"/>
                  <c:y val="-0.109197434117459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DB-439E-B207-B3A58FF5221B}"/>
                </c:ext>
              </c:extLst>
            </c:dLbl>
            <c:dLbl>
              <c:idx val="6"/>
              <c:layout>
                <c:manualLayout>
                  <c:x val="7.0670837357325392E-2"/>
                  <c:y val="-2.006879885875956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ADB-439E-B207-B3A58FF5221B}"/>
                </c:ext>
              </c:extLst>
            </c:dLbl>
            <c:dLbl>
              <c:idx val="7"/>
              <c:layout>
                <c:manualLayout>
                  <c:x val="0.1110304576751332"/>
                  <c:y val="8.1066716285815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ADB-439E-B207-B3A58FF5221B}"/>
                </c:ext>
              </c:extLst>
            </c:dLbl>
            <c:dLbl>
              <c:idx val="8"/>
              <c:layout>
                <c:manualLayout>
                  <c:x val="2.4579802275163994E-2"/>
                  <c:y val="0.163838852270911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ADB-439E-B207-B3A58FF5221B}"/>
                </c:ext>
              </c:extLst>
            </c:dLbl>
            <c:dLbl>
              <c:idx val="9"/>
              <c:layout>
                <c:manualLayout>
                  <c:x val="-1.9068714640508685E-2"/>
                  <c:y val="0.121738649611800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ADB-439E-B207-B3A58FF5221B}"/>
                </c:ext>
              </c:extLst>
            </c:dLbl>
            <c:dLbl>
              <c:idx val="10"/>
              <c:layout>
                <c:manualLayout>
                  <c:x val="-5.2900214767814972E-2"/>
                  <c:y val="2.537590083803880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ADB-439E-B207-B3A58FF5221B}"/>
                </c:ext>
              </c:extLst>
            </c:dLbl>
            <c:dLbl>
              <c:idx val="11"/>
              <c:layout>
                <c:manualLayout>
                  <c:x val="2.6407323673829171E-4"/>
                  <c:y val="5.387017435882755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ADB-439E-B207-B3A58FF522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налог на прибыль</c:v>
                </c:pt>
                <c:pt idx="2">
                  <c:v>продажа земельных участков</c:v>
                </c:pt>
                <c:pt idx="3">
                  <c:v>государственная пошлина</c:v>
                </c:pt>
                <c:pt idx="4">
                  <c:v>аренда земли</c:v>
                </c:pt>
                <c:pt idx="5">
                  <c:v>ЕСХН</c:v>
                </c:pt>
                <c:pt idx="6">
                  <c:v>патентная система </c:v>
                </c:pt>
                <c:pt idx="7">
                  <c:v>НВОС</c:v>
                </c:pt>
                <c:pt idx="8">
                  <c:v>прочие</c:v>
                </c:pt>
                <c:pt idx="10">
                  <c:v>УСН</c:v>
                </c:pt>
                <c:pt idx="11">
                  <c:v>штрафы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55</c:v>
                </c:pt>
                <c:pt idx="1">
                  <c:v>2.1</c:v>
                </c:pt>
                <c:pt idx="2">
                  <c:v>2.7</c:v>
                </c:pt>
                <c:pt idx="3">
                  <c:v>1.2</c:v>
                </c:pt>
                <c:pt idx="4">
                  <c:v>8.6</c:v>
                </c:pt>
                <c:pt idx="5">
                  <c:v>2</c:v>
                </c:pt>
                <c:pt idx="6">
                  <c:v>2.4</c:v>
                </c:pt>
                <c:pt idx="7">
                  <c:v>0.4</c:v>
                </c:pt>
                <c:pt idx="8">
                  <c:v>1.4</c:v>
                </c:pt>
                <c:pt idx="10">
                  <c:v>24</c:v>
                </c:pt>
                <c:pt idx="1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EADB-439E-B207-B3A58FF52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7E193-0EB5-4EEA-A601-F09952184747}" type="doc">
      <dgm:prSet loTypeId="urn:microsoft.com/office/officeart/2009/3/layout/IncreasingArrowsProcess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F66CEDF-F10C-4971-A70C-61C7610BE65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3200" b="1" dirty="0" smtClean="0">
              <a:latin typeface="Arial Black" panose="020B0A04020102020204" pitchFamily="34" charset="0"/>
            </a:rPr>
            <a:t>1</a:t>
          </a:r>
          <a:endParaRPr lang="ru-RU" sz="3200" b="1" dirty="0">
            <a:latin typeface="Arial Black" panose="020B0A04020102020204" pitchFamily="34" charset="0"/>
          </a:endParaRPr>
        </a:p>
      </dgm:t>
    </dgm:pt>
    <dgm:pt modelId="{9873CAEF-ADB0-4AC7-9322-3B6F773EF27A}" type="parTrans" cxnId="{BF35F079-D732-416A-ADC4-62047462D866}">
      <dgm:prSet/>
      <dgm:spPr/>
      <dgm:t>
        <a:bodyPr/>
        <a:lstStyle/>
        <a:p>
          <a:endParaRPr lang="ru-RU"/>
        </a:p>
      </dgm:t>
    </dgm:pt>
    <dgm:pt modelId="{473865EC-CD24-4976-864D-89EE2E089560}" type="sibTrans" cxnId="{BF35F079-D732-416A-ADC4-62047462D866}">
      <dgm:prSet/>
      <dgm:spPr/>
      <dgm:t>
        <a:bodyPr/>
        <a:lstStyle/>
        <a:p>
          <a:endParaRPr lang="ru-RU"/>
        </a:p>
      </dgm:t>
    </dgm:pt>
    <dgm:pt modelId="{3097C49C-EEFF-4E67-8D86-E4DAEE8F6158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ru-RU" sz="1400" dirty="0" smtClean="0"/>
            <a:t>Публичные слушания по проекту бюджета МО Ейский район на 2023 год и на плановый период 2024 и 2025 годов проведены</a:t>
          </a:r>
        </a:p>
        <a:p>
          <a:pPr algn="ctr"/>
          <a:r>
            <a:rPr lang="ru-RU" sz="1400" b="1" i="1" dirty="0" smtClean="0">
              <a:solidFill>
                <a:srgbClr val="002060"/>
              </a:solidFill>
            </a:rPr>
            <a:t>1 декабря 2022 года</a:t>
          </a:r>
          <a:endParaRPr lang="ru-RU" sz="1400" b="1" i="1" dirty="0">
            <a:solidFill>
              <a:srgbClr val="002060"/>
            </a:solidFill>
          </a:endParaRPr>
        </a:p>
      </dgm:t>
    </dgm:pt>
    <dgm:pt modelId="{3B18884E-027F-4C48-9E1C-800DBAA42F23}" type="parTrans" cxnId="{EB50C0DF-9182-4C78-A3BB-F46144B56E0A}">
      <dgm:prSet/>
      <dgm:spPr/>
      <dgm:t>
        <a:bodyPr/>
        <a:lstStyle/>
        <a:p>
          <a:endParaRPr lang="ru-RU"/>
        </a:p>
      </dgm:t>
    </dgm:pt>
    <dgm:pt modelId="{EDA551AE-1375-47F3-A091-E6B25268DFB2}" type="sibTrans" cxnId="{EB50C0DF-9182-4C78-A3BB-F46144B56E0A}">
      <dgm:prSet/>
      <dgm:spPr/>
      <dgm:t>
        <a:bodyPr/>
        <a:lstStyle/>
        <a:p>
          <a:endParaRPr lang="ru-RU"/>
        </a:p>
      </dgm:t>
    </dgm:pt>
    <dgm:pt modelId="{CA9BDE0F-647B-43BA-BBC9-983944B3D23A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3200" b="1" dirty="0" smtClean="0">
              <a:latin typeface="Arial Black" panose="020B0A04020102020204" pitchFamily="34" charset="0"/>
            </a:rPr>
            <a:t>2</a:t>
          </a:r>
          <a:endParaRPr lang="ru-RU" sz="3200" b="1" dirty="0">
            <a:latin typeface="Arial Black" panose="020B0A04020102020204" pitchFamily="34" charset="0"/>
          </a:endParaRPr>
        </a:p>
      </dgm:t>
    </dgm:pt>
    <dgm:pt modelId="{CDBFCD9F-CA5E-48AE-AE65-372647195644}" type="parTrans" cxnId="{31A94525-A961-4E23-8F78-F3BD499A782F}">
      <dgm:prSet/>
      <dgm:spPr/>
      <dgm:t>
        <a:bodyPr/>
        <a:lstStyle/>
        <a:p>
          <a:endParaRPr lang="ru-RU"/>
        </a:p>
      </dgm:t>
    </dgm:pt>
    <dgm:pt modelId="{7E2055A8-6F1C-4A27-800B-645FBA4F4B26}" type="sibTrans" cxnId="{31A94525-A961-4E23-8F78-F3BD499A782F}">
      <dgm:prSet/>
      <dgm:spPr/>
      <dgm:t>
        <a:bodyPr/>
        <a:lstStyle/>
        <a:p>
          <a:endParaRPr lang="ru-RU"/>
        </a:p>
      </dgm:t>
    </dgm:pt>
    <dgm:pt modelId="{780D79C2-140A-427D-BBEE-A3DD1C533132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ru-RU" dirty="0" smtClean="0"/>
            <a:t>Бюджет муниципального образования Ейский район утвержден решением Совета муниципального образования Ейский район  </a:t>
          </a:r>
          <a:endParaRPr lang="en-US" dirty="0" smtClean="0"/>
        </a:p>
        <a:p>
          <a:pPr algn="ctr"/>
          <a:r>
            <a:rPr lang="ru-RU" b="1" dirty="0" smtClean="0">
              <a:solidFill>
                <a:srgbClr val="002060"/>
              </a:solidFill>
            </a:rPr>
            <a:t>от 8 декабря 2022 года </a:t>
          </a:r>
          <a:endParaRPr lang="en-US" b="1" dirty="0" smtClean="0">
            <a:solidFill>
              <a:srgbClr val="002060"/>
            </a:solidFill>
          </a:endParaRPr>
        </a:p>
        <a:p>
          <a:pPr algn="ctr"/>
          <a:r>
            <a:rPr lang="ru-RU" dirty="0" smtClean="0"/>
            <a:t> № 25  «О районном бюджете на 2023 год и на плановый период 2024 и 2025 годов»</a:t>
          </a:r>
          <a:endParaRPr lang="ru-RU" dirty="0"/>
        </a:p>
      </dgm:t>
    </dgm:pt>
    <dgm:pt modelId="{EE09C1B0-1F31-4788-B890-5A466CAA128D}" type="parTrans" cxnId="{73025CBB-A554-40B3-BA16-8D4CFAABD7B6}">
      <dgm:prSet/>
      <dgm:spPr/>
      <dgm:t>
        <a:bodyPr/>
        <a:lstStyle/>
        <a:p>
          <a:endParaRPr lang="ru-RU"/>
        </a:p>
      </dgm:t>
    </dgm:pt>
    <dgm:pt modelId="{72247A5D-A874-4C1C-8D6F-F51153806818}" type="sibTrans" cxnId="{73025CBB-A554-40B3-BA16-8D4CFAABD7B6}">
      <dgm:prSet/>
      <dgm:spPr/>
      <dgm:t>
        <a:bodyPr/>
        <a:lstStyle/>
        <a:p>
          <a:endParaRPr lang="ru-RU"/>
        </a:p>
      </dgm:t>
    </dgm:pt>
    <dgm:pt modelId="{9090B326-4A86-424B-95DA-59D4F08A7B07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3200" b="1" dirty="0" smtClean="0">
              <a:latin typeface="Arial Black" panose="020B0A04020102020204" pitchFamily="34" charset="0"/>
            </a:rPr>
            <a:t>3</a:t>
          </a:r>
          <a:endParaRPr lang="ru-RU" sz="3200" b="1" dirty="0">
            <a:latin typeface="Arial Black" panose="020B0A04020102020204" pitchFamily="34" charset="0"/>
          </a:endParaRPr>
        </a:p>
      </dgm:t>
    </dgm:pt>
    <dgm:pt modelId="{CD55F962-BDA4-48FE-B99D-E188871527A1}" type="parTrans" cxnId="{00EAF399-F03D-4368-BD0C-2698EC10BE22}">
      <dgm:prSet/>
      <dgm:spPr/>
      <dgm:t>
        <a:bodyPr/>
        <a:lstStyle/>
        <a:p>
          <a:endParaRPr lang="ru-RU"/>
        </a:p>
      </dgm:t>
    </dgm:pt>
    <dgm:pt modelId="{425E23D0-8E60-4D2D-8A52-12EE7B770931}" type="sibTrans" cxnId="{00EAF399-F03D-4368-BD0C-2698EC10BE22}">
      <dgm:prSet/>
      <dgm:spPr/>
      <dgm:t>
        <a:bodyPr/>
        <a:lstStyle/>
        <a:p>
          <a:endParaRPr lang="ru-RU"/>
        </a:p>
      </dgm:t>
    </dgm:pt>
    <dgm:pt modelId="{1828D366-7058-432F-BBBC-E66B5C80C82B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ru-RU" sz="1400" dirty="0" smtClean="0"/>
            <a:t>Публичные слушания по отчету об исполнении   бюджета</a:t>
          </a:r>
        </a:p>
        <a:p>
          <a:pPr algn="ctr"/>
          <a:r>
            <a:rPr lang="ru-RU" sz="1400" dirty="0" smtClean="0"/>
            <a:t> МО Ейский район за 2023 год </a:t>
          </a:r>
        </a:p>
        <a:p>
          <a:pPr algn="ctr"/>
          <a:r>
            <a:rPr lang="ru-RU" sz="1400" dirty="0" smtClean="0"/>
            <a:t>проведены</a:t>
          </a:r>
        </a:p>
        <a:p>
          <a:pPr algn="ctr"/>
          <a:r>
            <a:rPr lang="ru-RU" sz="1400" b="1" i="1" dirty="0" smtClean="0">
              <a:solidFill>
                <a:srgbClr val="002060"/>
              </a:solidFill>
            </a:rPr>
            <a:t>23 апреля 2024 года</a:t>
          </a:r>
          <a:endParaRPr lang="ru-RU" sz="1400" b="1" i="1" dirty="0">
            <a:solidFill>
              <a:srgbClr val="002060"/>
            </a:solidFill>
          </a:endParaRPr>
        </a:p>
      </dgm:t>
    </dgm:pt>
    <dgm:pt modelId="{68202201-9829-4AE4-8940-3A94A4C12885}" type="parTrans" cxnId="{576E017A-7DB2-4B4C-8D53-A3F0A67A08A5}">
      <dgm:prSet/>
      <dgm:spPr/>
      <dgm:t>
        <a:bodyPr/>
        <a:lstStyle/>
        <a:p>
          <a:endParaRPr lang="ru-RU"/>
        </a:p>
      </dgm:t>
    </dgm:pt>
    <dgm:pt modelId="{D1617EC6-7AC4-47A9-BFEF-A1555E4C8E9F}" type="sibTrans" cxnId="{576E017A-7DB2-4B4C-8D53-A3F0A67A08A5}">
      <dgm:prSet/>
      <dgm:spPr/>
      <dgm:t>
        <a:bodyPr/>
        <a:lstStyle/>
        <a:p>
          <a:endParaRPr lang="ru-RU"/>
        </a:p>
      </dgm:t>
    </dgm:pt>
    <dgm:pt modelId="{CD9D8F72-D5D5-414F-95BD-8E27822F0415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pPr algn="l"/>
          <a:endParaRPr lang="ru-RU" sz="1100" dirty="0"/>
        </a:p>
      </dgm:t>
    </dgm:pt>
    <dgm:pt modelId="{D24AB1C9-D168-45A8-AC0C-53305CB9D01C}" type="parTrans" cxnId="{B2349839-AF35-4D2D-8B15-E25030B5AE61}">
      <dgm:prSet/>
      <dgm:spPr/>
      <dgm:t>
        <a:bodyPr/>
        <a:lstStyle/>
        <a:p>
          <a:endParaRPr lang="ru-RU"/>
        </a:p>
      </dgm:t>
    </dgm:pt>
    <dgm:pt modelId="{9E88A2A6-71BD-4207-AFBC-840595A41677}" type="sibTrans" cxnId="{B2349839-AF35-4D2D-8B15-E25030B5AE61}">
      <dgm:prSet/>
      <dgm:spPr/>
      <dgm:t>
        <a:bodyPr/>
        <a:lstStyle/>
        <a:p>
          <a:endParaRPr lang="ru-RU"/>
        </a:p>
      </dgm:t>
    </dgm:pt>
    <dgm:pt modelId="{F56FB0B2-4E1D-411A-8879-B4AD43C966E0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pPr algn="l"/>
          <a:endParaRPr lang="ru-RU" dirty="0"/>
        </a:p>
      </dgm:t>
    </dgm:pt>
    <dgm:pt modelId="{75E6E411-39CF-4AA3-BD2B-41C42B734D2C}" type="parTrans" cxnId="{4D666D4A-A2CD-43C0-9082-3E701C8E375E}">
      <dgm:prSet/>
      <dgm:spPr/>
      <dgm:t>
        <a:bodyPr/>
        <a:lstStyle/>
        <a:p>
          <a:endParaRPr lang="ru-RU"/>
        </a:p>
      </dgm:t>
    </dgm:pt>
    <dgm:pt modelId="{324C3535-8ABD-4086-B0F0-5C6874B4CE7E}" type="sibTrans" cxnId="{4D666D4A-A2CD-43C0-9082-3E701C8E375E}">
      <dgm:prSet/>
      <dgm:spPr/>
      <dgm:t>
        <a:bodyPr/>
        <a:lstStyle/>
        <a:p>
          <a:endParaRPr lang="ru-RU"/>
        </a:p>
      </dgm:t>
    </dgm:pt>
    <dgm:pt modelId="{B836736D-DF47-412C-A4B2-BA913114ED58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l"/>
          <a:endParaRPr lang="ru-RU" sz="1400" b="1" i="1" dirty="0"/>
        </a:p>
      </dgm:t>
    </dgm:pt>
    <dgm:pt modelId="{E046795E-6368-4668-8A2E-F0837CDCAC13}" type="parTrans" cxnId="{10DA6C3F-9E86-4BA4-9373-796A1194F7DB}">
      <dgm:prSet/>
      <dgm:spPr/>
      <dgm:t>
        <a:bodyPr/>
        <a:lstStyle/>
        <a:p>
          <a:endParaRPr lang="ru-RU"/>
        </a:p>
      </dgm:t>
    </dgm:pt>
    <dgm:pt modelId="{FA3140B8-9019-4010-ABD7-DEE5C6A5E3EA}" type="sibTrans" cxnId="{10DA6C3F-9E86-4BA4-9373-796A1194F7DB}">
      <dgm:prSet/>
      <dgm:spPr/>
      <dgm:t>
        <a:bodyPr/>
        <a:lstStyle/>
        <a:p>
          <a:endParaRPr lang="ru-RU"/>
        </a:p>
      </dgm:t>
    </dgm:pt>
    <dgm:pt modelId="{3D27DA97-7CEA-4312-B41F-EBE55B245C6C}" type="pres">
      <dgm:prSet presAssocID="{C4E7E193-0EB5-4EEA-A601-F0995218474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FA7AC06-98A8-44DF-BB1F-9B196E68176A}" type="pres">
      <dgm:prSet presAssocID="{FF66CEDF-F10C-4971-A70C-61C7610BE654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52162-88AE-4C48-B475-46C14F052764}" type="pres">
      <dgm:prSet presAssocID="{FF66CEDF-F10C-4971-A70C-61C7610BE65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243C1-7D1E-4934-B10E-7ABC7E1CF459}" type="pres">
      <dgm:prSet presAssocID="{CA9BDE0F-647B-43BA-BBC9-983944B3D23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B8F27-3872-4472-A355-0D948ACF9B87}" type="pres">
      <dgm:prSet presAssocID="{CA9BDE0F-647B-43BA-BBC9-983944B3D23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F69F5-4329-4517-97D1-EFE564D5D4B9}" type="pres">
      <dgm:prSet presAssocID="{9090B326-4A86-424B-95DA-59D4F08A7B07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6E830-AE62-4DA9-A48E-0633C6CA548F}" type="pres">
      <dgm:prSet presAssocID="{9090B326-4A86-424B-95DA-59D4F08A7B07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9A1709-FC0D-44C0-9B34-51F6BCCA2651}" type="presOf" srcId="{B836736D-DF47-412C-A4B2-BA913114ED58}" destId="{D906E830-AE62-4DA9-A48E-0633C6CA548F}" srcOrd="0" destOrd="1" presId="urn:microsoft.com/office/officeart/2009/3/layout/IncreasingArrowsProcess"/>
    <dgm:cxn modelId="{00EAF399-F03D-4368-BD0C-2698EC10BE22}" srcId="{C4E7E193-0EB5-4EEA-A601-F09952184747}" destId="{9090B326-4A86-424B-95DA-59D4F08A7B07}" srcOrd="2" destOrd="0" parTransId="{CD55F962-BDA4-48FE-B99D-E188871527A1}" sibTransId="{425E23D0-8E60-4D2D-8A52-12EE7B770931}"/>
    <dgm:cxn modelId="{20E66E74-4232-46CE-875E-196802059296}" type="presOf" srcId="{F56FB0B2-4E1D-411A-8879-B4AD43C966E0}" destId="{A64B8F27-3872-4472-A355-0D948ACF9B87}" srcOrd="0" destOrd="1" presId="urn:microsoft.com/office/officeart/2009/3/layout/IncreasingArrowsProcess"/>
    <dgm:cxn modelId="{BF35F079-D732-416A-ADC4-62047462D866}" srcId="{C4E7E193-0EB5-4EEA-A601-F09952184747}" destId="{FF66CEDF-F10C-4971-A70C-61C7610BE654}" srcOrd="0" destOrd="0" parTransId="{9873CAEF-ADB0-4AC7-9322-3B6F773EF27A}" sibTransId="{473865EC-CD24-4976-864D-89EE2E089560}"/>
    <dgm:cxn modelId="{ADE51933-5607-4985-ACEF-372C4751E80C}" type="presOf" srcId="{3097C49C-EEFF-4E67-8D86-E4DAEE8F6158}" destId="{80452162-88AE-4C48-B475-46C14F052764}" srcOrd="0" destOrd="0" presId="urn:microsoft.com/office/officeart/2009/3/layout/IncreasingArrowsProcess"/>
    <dgm:cxn modelId="{31A94525-A961-4E23-8F78-F3BD499A782F}" srcId="{C4E7E193-0EB5-4EEA-A601-F09952184747}" destId="{CA9BDE0F-647B-43BA-BBC9-983944B3D23A}" srcOrd="1" destOrd="0" parTransId="{CDBFCD9F-CA5E-48AE-AE65-372647195644}" sibTransId="{7E2055A8-6F1C-4A27-800B-645FBA4F4B26}"/>
    <dgm:cxn modelId="{D621440A-F9F8-4376-9B5F-1DAD6A7AD3D2}" type="presOf" srcId="{1828D366-7058-432F-BBBC-E66B5C80C82B}" destId="{D906E830-AE62-4DA9-A48E-0633C6CA548F}" srcOrd="0" destOrd="0" presId="urn:microsoft.com/office/officeart/2009/3/layout/IncreasingArrowsProcess"/>
    <dgm:cxn modelId="{B3AF83C7-8D93-4733-87B1-6D594FEBA6C8}" type="presOf" srcId="{FF66CEDF-F10C-4971-A70C-61C7610BE654}" destId="{0FA7AC06-98A8-44DF-BB1F-9B196E68176A}" srcOrd="0" destOrd="0" presId="urn:microsoft.com/office/officeart/2009/3/layout/IncreasingArrowsProcess"/>
    <dgm:cxn modelId="{864C130D-EF8A-4A6C-9C4A-81D5C0384494}" type="presOf" srcId="{9090B326-4A86-424B-95DA-59D4F08A7B07}" destId="{098F69F5-4329-4517-97D1-EFE564D5D4B9}" srcOrd="0" destOrd="0" presId="urn:microsoft.com/office/officeart/2009/3/layout/IncreasingArrowsProcess"/>
    <dgm:cxn modelId="{AEEA1231-71C7-4EBA-B693-891DA04A899E}" type="presOf" srcId="{780D79C2-140A-427D-BBEE-A3DD1C533132}" destId="{A64B8F27-3872-4472-A355-0D948ACF9B87}" srcOrd="0" destOrd="0" presId="urn:microsoft.com/office/officeart/2009/3/layout/IncreasingArrowsProcess"/>
    <dgm:cxn modelId="{3D2FA20A-0622-4416-B27A-23112B26EA98}" type="presOf" srcId="{CA9BDE0F-647B-43BA-BBC9-983944B3D23A}" destId="{485243C1-7D1E-4934-B10E-7ABC7E1CF459}" srcOrd="0" destOrd="0" presId="urn:microsoft.com/office/officeart/2009/3/layout/IncreasingArrowsProcess"/>
    <dgm:cxn modelId="{10DA6C3F-9E86-4BA4-9373-796A1194F7DB}" srcId="{9090B326-4A86-424B-95DA-59D4F08A7B07}" destId="{B836736D-DF47-412C-A4B2-BA913114ED58}" srcOrd="1" destOrd="0" parTransId="{E046795E-6368-4668-8A2E-F0837CDCAC13}" sibTransId="{FA3140B8-9019-4010-ABD7-DEE5C6A5E3EA}"/>
    <dgm:cxn modelId="{4D666D4A-A2CD-43C0-9082-3E701C8E375E}" srcId="{CA9BDE0F-647B-43BA-BBC9-983944B3D23A}" destId="{F56FB0B2-4E1D-411A-8879-B4AD43C966E0}" srcOrd="1" destOrd="0" parTransId="{75E6E411-39CF-4AA3-BD2B-41C42B734D2C}" sibTransId="{324C3535-8ABD-4086-B0F0-5C6874B4CE7E}"/>
    <dgm:cxn modelId="{576E017A-7DB2-4B4C-8D53-A3F0A67A08A5}" srcId="{9090B326-4A86-424B-95DA-59D4F08A7B07}" destId="{1828D366-7058-432F-BBBC-E66B5C80C82B}" srcOrd="0" destOrd="0" parTransId="{68202201-9829-4AE4-8940-3A94A4C12885}" sibTransId="{D1617EC6-7AC4-47A9-BFEF-A1555E4C8E9F}"/>
    <dgm:cxn modelId="{BA9F3D41-621F-4C62-AD39-DAF5F22FB81E}" type="presOf" srcId="{CD9D8F72-D5D5-414F-95BD-8E27822F0415}" destId="{80452162-88AE-4C48-B475-46C14F052764}" srcOrd="0" destOrd="1" presId="urn:microsoft.com/office/officeart/2009/3/layout/IncreasingArrowsProcess"/>
    <dgm:cxn modelId="{73025CBB-A554-40B3-BA16-8D4CFAABD7B6}" srcId="{CA9BDE0F-647B-43BA-BBC9-983944B3D23A}" destId="{780D79C2-140A-427D-BBEE-A3DD1C533132}" srcOrd="0" destOrd="0" parTransId="{EE09C1B0-1F31-4788-B890-5A466CAA128D}" sibTransId="{72247A5D-A874-4C1C-8D6F-F51153806818}"/>
    <dgm:cxn modelId="{E74C131F-2174-4337-B5EB-7872BDAE4D02}" type="presOf" srcId="{C4E7E193-0EB5-4EEA-A601-F09952184747}" destId="{3D27DA97-7CEA-4312-B41F-EBE55B245C6C}" srcOrd="0" destOrd="0" presId="urn:microsoft.com/office/officeart/2009/3/layout/IncreasingArrowsProcess"/>
    <dgm:cxn modelId="{B2349839-AF35-4D2D-8B15-E25030B5AE61}" srcId="{FF66CEDF-F10C-4971-A70C-61C7610BE654}" destId="{CD9D8F72-D5D5-414F-95BD-8E27822F0415}" srcOrd="1" destOrd="0" parTransId="{D24AB1C9-D168-45A8-AC0C-53305CB9D01C}" sibTransId="{9E88A2A6-71BD-4207-AFBC-840595A41677}"/>
    <dgm:cxn modelId="{EB50C0DF-9182-4C78-A3BB-F46144B56E0A}" srcId="{FF66CEDF-F10C-4971-A70C-61C7610BE654}" destId="{3097C49C-EEFF-4E67-8D86-E4DAEE8F6158}" srcOrd="0" destOrd="0" parTransId="{3B18884E-027F-4C48-9E1C-800DBAA42F23}" sibTransId="{EDA551AE-1375-47F3-A091-E6B25268DFB2}"/>
    <dgm:cxn modelId="{310FB023-30EE-46A1-BF8E-5A4ADD979B05}" type="presParOf" srcId="{3D27DA97-7CEA-4312-B41F-EBE55B245C6C}" destId="{0FA7AC06-98A8-44DF-BB1F-9B196E68176A}" srcOrd="0" destOrd="0" presId="urn:microsoft.com/office/officeart/2009/3/layout/IncreasingArrowsProcess"/>
    <dgm:cxn modelId="{57A3DEE6-F65F-4165-A56E-3133C322EDA1}" type="presParOf" srcId="{3D27DA97-7CEA-4312-B41F-EBE55B245C6C}" destId="{80452162-88AE-4C48-B475-46C14F052764}" srcOrd="1" destOrd="0" presId="urn:microsoft.com/office/officeart/2009/3/layout/IncreasingArrowsProcess"/>
    <dgm:cxn modelId="{0C3ABAAE-118B-49EF-BB04-FECD0AD6AB81}" type="presParOf" srcId="{3D27DA97-7CEA-4312-B41F-EBE55B245C6C}" destId="{485243C1-7D1E-4934-B10E-7ABC7E1CF459}" srcOrd="2" destOrd="0" presId="urn:microsoft.com/office/officeart/2009/3/layout/IncreasingArrowsProcess"/>
    <dgm:cxn modelId="{DA2FBDD0-DF6C-4A5D-AB61-9E92B9ADC995}" type="presParOf" srcId="{3D27DA97-7CEA-4312-B41F-EBE55B245C6C}" destId="{A64B8F27-3872-4472-A355-0D948ACF9B87}" srcOrd="3" destOrd="0" presId="urn:microsoft.com/office/officeart/2009/3/layout/IncreasingArrowsProcess"/>
    <dgm:cxn modelId="{902D9B8D-576B-41CB-BDF7-ABD7B689182D}" type="presParOf" srcId="{3D27DA97-7CEA-4312-B41F-EBE55B245C6C}" destId="{098F69F5-4329-4517-97D1-EFE564D5D4B9}" srcOrd="4" destOrd="0" presId="urn:microsoft.com/office/officeart/2009/3/layout/IncreasingArrowsProcess"/>
    <dgm:cxn modelId="{F1A82EB6-F8F9-40B5-A22E-9026EC0959BB}" type="presParOf" srcId="{3D27DA97-7CEA-4312-B41F-EBE55B245C6C}" destId="{D906E830-AE62-4DA9-A48E-0633C6CA548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7AC06-98A8-44DF-BB1F-9B196E68176A}">
      <dsp:nvSpPr>
        <dsp:cNvPr id="0" name=""/>
        <dsp:cNvSpPr/>
      </dsp:nvSpPr>
      <dsp:spPr>
        <a:xfrm>
          <a:off x="297041" y="9374"/>
          <a:ext cx="8334908" cy="1213880"/>
        </a:xfrm>
        <a:prstGeom prst="rightArrow">
          <a:avLst>
            <a:gd name="adj1" fmla="val 5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92703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 Black" panose="020B0A04020102020204" pitchFamily="34" charset="0"/>
            </a:rPr>
            <a:t>1</a:t>
          </a:r>
          <a:endParaRPr lang="ru-RU" sz="3200" b="1" kern="1200" dirty="0">
            <a:latin typeface="Arial Black" panose="020B0A04020102020204" pitchFamily="34" charset="0"/>
          </a:endParaRPr>
        </a:p>
      </dsp:txBody>
      <dsp:txXfrm>
        <a:off x="297041" y="312844"/>
        <a:ext cx="8031438" cy="606940"/>
      </dsp:txXfrm>
    </dsp:sp>
    <dsp:sp modelId="{80452162-88AE-4C48-B475-46C14F052764}">
      <dsp:nvSpPr>
        <dsp:cNvPr id="0" name=""/>
        <dsp:cNvSpPr/>
      </dsp:nvSpPr>
      <dsp:spPr>
        <a:xfrm>
          <a:off x="297041" y="945451"/>
          <a:ext cx="2567151" cy="233838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Публичные слушания по проекту бюджета МО Ейский район на 2023 год и на плановый период 2024 и 2025 годов проведены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2060"/>
              </a:solidFill>
            </a:rPr>
            <a:t>1 декабря 2022 года</a:t>
          </a:r>
          <a:endParaRPr lang="ru-RU" sz="1400" b="1" i="1" kern="1200" dirty="0">
            <a:solidFill>
              <a:srgbClr val="002060"/>
            </a:solidFill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97041" y="945451"/>
        <a:ext cx="2567151" cy="2338380"/>
      </dsp:txXfrm>
    </dsp:sp>
    <dsp:sp modelId="{485243C1-7D1E-4934-B10E-7ABC7E1CF459}">
      <dsp:nvSpPr>
        <dsp:cNvPr id="0" name=""/>
        <dsp:cNvSpPr/>
      </dsp:nvSpPr>
      <dsp:spPr>
        <a:xfrm>
          <a:off x="2864193" y="414001"/>
          <a:ext cx="5767756" cy="1213880"/>
        </a:xfrm>
        <a:prstGeom prst="rightArrow">
          <a:avLst>
            <a:gd name="adj1" fmla="val 5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92703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 Black" panose="020B0A04020102020204" pitchFamily="34" charset="0"/>
            </a:rPr>
            <a:t>2</a:t>
          </a:r>
          <a:endParaRPr lang="ru-RU" sz="3200" b="1" kern="1200" dirty="0">
            <a:latin typeface="Arial Black" panose="020B0A04020102020204" pitchFamily="34" charset="0"/>
          </a:endParaRPr>
        </a:p>
      </dsp:txBody>
      <dsp:txXfrm>
        <a:off x="2864193" y="717471"/>
        <a:ext cx="5464286" cy="606940"/>
      </dsp:txXfrm>
    </dsp:sp>
    <dsp:sp modelId="{A64B8F27-3872-4472-A355-0D948ACF9B87}">
      <dsp:nvSpPr>
        <dsp:cNvPr id="0" name=""/>
        <dsp:cNvSpPr/>
      </dsp:nvSpPr>
      <dsp:spPr>
        <a:xfrm>
          <a:off x="2864193" y="1350077"/>
          <a:ext cx="2567151" cy="233838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 муниципального образования Ейский район утвержден решением Совета муниципального образования Ейский район  </a:t>
          </a: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от 8 декабря 2022 года </a:t>
          </a:r>
          <a:endParaRPr lang="en-US" sz="1400" b="1" kern="1200" dirty="0" smtClean="0">
            <a:solidFill>
              <a:srgbClr val="002060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№ 25  «О районном бюджете на 2023 год и на плановый период 2024 и 2025 годов»</a:t>
          </a:r>
          <a:endParaRPr lang="ru-RU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864193" y="1350077"/>
        <a:ext cx="2567151" cy="2338380"/>
      </dsp:txXfrm>
    </dsp:sp>
    <dsp:sp modelId="{098F69F5-4329-4517-97D1-EFE564D5D4B9}">
      <dsp:nvSpPr>
        <dsp:cNvPr id="0" name=""/>
        <dsp:cNvSpPr/>
      </dsp:nvSpPr>
      <dsp:spPr>
        <a:xfrm>
          <a:off x="5431345" y="818627"/>
          <a:ext cx="3200604" cy="1213880"/>
        </a:xfrm>
        <a:prstGeom prst="rightArrow">
          <a:avLst>
            <a:gd name="adj1" fmla="val 5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92703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 Black" panose="020B0A04020102020204" pitchFamily="34" charset="0"/>
            </a:rPr>
            <a:t>3</a:t>
          </a:r>
          <a:endParaRPr lang="ru-RU" sz="3200" b="1" kern="1200" dirty="0">
            <a:latin typeface="Arial Black" panose="020B0A04020102020204" pitchFamily="34" charset="0"/>
          </a:endParaRPr>
        </a:p>
      </dsp:txBody>
      <dsp:txXfrm>
        <a:off x="5431345" y="1122097"/>
        <a:ext cx="2897134" cy="606940"/>
      </dsp:txXfrm>
    </dsp:sp>
    <dsp:sp modelId="{D906E830-AE62-4DA9-A48E-0633C6CA548F}">
      <dsp:nvSpPr>
        <dsp:cNvPr id="0" name=""/>
        <dsp:cNvSpPr/>
      </dsp:nvSpPr>
      <dsp:spPr>
        <a:xfrm>
          <a:off x="5431345" y="1754704"/>
          <a:ext cx="2567151" cy="2304158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Публичные слушания по отчету об исполнении   бюджета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МО Ейский район за 2023 год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проведены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2060"/>
              </a:solidFill>
            </a:rPr>
            <a:t>23 апреля 2024 года</a:t>
          </a:r>
          <a:endParaRPr lang="ru-RU" sz="1400" b="1" i="1" kern="1200" dirty="0">
            <a:solidFill>
              <a:srgbClr val="002060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/>
        </a:p>
      </dsp:txBody>
      <dsp:txXfrm>
        <a:off x="5431345" y="1754704"/>
        <a:ext cx="2567151" cy="2304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0.1615</cdr:x>
      <cdr:y>0.11684</cdr:y>
    </cdr:from>
    <cdr:to>
      <cdr:x>0.26149</cdr:x>
      <cdr:y>0.27054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7010" y="6951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CDB8A-758C-44DD-9CC0-CE57BC897E4B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D4A54-FED8-43B6-9442-ED2D6174E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4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vest-eisk.ru/" TargetMode="External"/><Relationship Id="rId5" Type="http://schemas.openxmlformats.org/officeDocument/2006/relationships/hyperlink" Target="http://www.yeiskraion.ru/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catherineasquithgallery.com/uploads/posts/2021-02/1613217249_53-p-fon-strogii-sinii-5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96" y="7937"/>
            <a:ext cx="12795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6590" y="2065203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БЮДЖЕТ ДЛЯ ГРАЖДАН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по решению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об исполнении бюджета муниципального образования Ейский район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за 2023 год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7904" y="6347812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 мая 2024 года</a:t>
            </a:r>
            <a:endParaRPr lang="ru-RU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834717" y="168937"/>
            <a:ext cx="8309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РАСХОДЫ НА СОЦИАЛЬНУЮ </a:t>
            </a:r>
            <a:r>
              <a:rPr lang="ru-RU" sz="24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СФЕРУ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В 2023 ГОДУ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0" y="1340768"/>
            <a:ext cx="568801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63" y="1196752"/>
            <a:ext cx="3548063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5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54719"/>
              </p:ext>
            </p:extLst>
          </p:nvPr>
        </p:nvGraphicFramePr>
        <p:xfrm>
          <a:off x="251517" y="1403701"/>
          <a:ext cx="8640961" cy="50116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2050"/>
                <a:gridCol w="5006872"/>
                <a:gridCol w="599881"/>
                <a:gridCol w="661204"/>
                <a:gridCol w="661204"/>
                <a:gridCol w="639875"/>
                <a:gridCol w="639875"/>
              </a:tblGrid>
              <a:tr h="701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(раздел, подраздел)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 (отчет)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Уточненная сводная бюджетная роспись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к 2022 году, 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914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2 939 162,3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3 184 722,5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3 113 898,3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97,8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105,9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580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6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217 295,8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295 281,4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273 984,2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92,8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126,1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103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2 069,1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2 753,3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2 716,1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131,3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137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7 808,1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8 733,2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8 639,7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110,7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142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71 948,9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79 517,1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78 914,1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109,7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37,9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60,7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10,5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131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32 793,5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35 182,4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34 887,7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106,4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выборов 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референдумов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7 124,4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</a:tr>
              <a:tr h="422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10 709,3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95 333,7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158 348,2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148 803,6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94,0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156,1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614,9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614,8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97,7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91,5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99,9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151,4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87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51 344,3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53 993,0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53 127,5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98,4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103,5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9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3 882,1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7 469,2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99,5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192,4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118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44 728,5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45 725,1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44 901,1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100,4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103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2 733,7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99,8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27,7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32 656,3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34 762,0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33 905,3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97,5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103,8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22 250,6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21 663,9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21 495,8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96,6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2 016,1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1 888,5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93,7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251,7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6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9 655,5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11 082,0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10 521,0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94,9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109,0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76 375,4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83 367,6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80 651,2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96,7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105,6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78,2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</a:tr>
              <a:tr h="70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60 602,9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66 803,8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64 150,6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96,0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105,9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</a:tr>
              <a:tr h="76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15 516,8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16 361,7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16 300,6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99,6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105,1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38" marR="2638" marT="2638" marB="0" anchor="b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34717" y="37238"/>
            <a:ext cx="81297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 по разделам  и    подразделам классификации расходов бюджетов </a:t>
            </a: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b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6376" y="1091156"/>
            <a:ext cx="97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834717" y="37238"/>
            <a:ext cx="81297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разделам  и    подразделам классификации расходов бюджетов за 2023 год</a:t>
            </a:r>
            <a:b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358"/>
              </p:ext>
            </p:extLst>
          </p:nvPr>
        </p:nvGraphicFramePr>
        <p:xfrm>
          <a:off x="143506" y="1340768"/>
          <a:ext cx="8856983" cy="52330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0062"/>
                <a:gridCol w="5034837"/>
                <a:gridCol w="614878"/>
                <a:gridCol w="677733"/>
                <a:gridCol w="677733"/>
                <a:gridCol w="655870"/>
                <a:gridCol w="655870"/>
              </a:tblGrid>
              <a:tr h="1266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(раздел, подраздел)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 (отчет)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Уточненная сводная бюджетная роспись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к 2022 году, 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0476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1 912 647,9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2 072 391,4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2 042 594,8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98,6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106,8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776 183,2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832 919,6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832 032,0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99,9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107,2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883 468,8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953 045,9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932 234,6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97,8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105,5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174 894,1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194 673,6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194 673,2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111,3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38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10 577,2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16 715,5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9 029,6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54,0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85,4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38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67 524,6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75 036,8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74 625,4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99,5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110,5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81 128,2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114 880,1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114 566,7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99,7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141,2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72 244,3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105 866,9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105 619,7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99,8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146,2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33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8 883,9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9 013,2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8 947,0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99,3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100,7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76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9 838,1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76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9 838,1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152 842,3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186 321,6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179 145,7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96,1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117,2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6 446,2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8 222,1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8 222,0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127,5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4 278,6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32,0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133 676,7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160 920,0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157 063,2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97,6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117,5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12 719,4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12 900,9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12 490,5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96,8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98,2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363 603,6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280 176,3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275 611,4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98,4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75,8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351 924,1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50 710,5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50 710,3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14,4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76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7 440,6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х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x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224 931,0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220 407,2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98,0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х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38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4 238,9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4 534,8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4 493,9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99,1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106,0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2 998,3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3 021,2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94,4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100,8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1 449,0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1 498,6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99,9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103,4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1 549,3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1 522,6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89,6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98,3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47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318,4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41,3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13,0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38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318,4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41,3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13,0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223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37 484,7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56 634,2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56 634,2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151,1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219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100,0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  <a:tr h="126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32 484,7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51 634,2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51 634,2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100,0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158,9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" marR="4762" marT="4762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985181" y="1084576"/>
            <a:ext cx="979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0138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-137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Распределение  бюджетных  ассигнований по муниципальным программам и непрограммным направлениям деятельности Ейского района за </a:t>
            </a:r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00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год</a:t>
            </a:r>
            <a:endParaRPr lang="ru-RU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462241"/>
              </p:ext>
            </p:extLst>
          </p:nvPr>
        </p:nvGraphicFramePr>
        <p:xfrm>
          <a:off x="143507" y="1037066"/>
          <a:ext cx="8856982" cy="56322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6045"/>
                <a:gridCol w="2407014"/>
                <a:gridCol w="779387"/>
                <a:gridCol w="765715"/>
                <a:gridCol w="769131"/>
                <a:gridCol w="779387"/>
                <a:gridCol w="779387"/>
                <a:gridCol w="724692"/>
                <a:gridCol w="728112"/>
                <a:gridCol w="728112"/>
              </a:tblGrid>
              <a:tr h="1306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(отчет)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к 2022 году, %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6331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 в общем объеме,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Уточненная сводная бюджетная роспись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 в общем объеме,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 в общем объеме,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уточненной сводной бюджетной росписи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63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2 939 162,3 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100,0  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3 184 287,3  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100,0  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3 113 898,3  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100,0  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</a:tr>
              <a:tr h="130637"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99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 рамках муниципальных программ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2 770 542,6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94,3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2 957 345,7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92,9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2 900 708,3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93,2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1 794 720,8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61,1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1 942 040,4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61,0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1 925 745,7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61,8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граждан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71 117,4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2,4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82 726,3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78 846,1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Ейского района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72 073,4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2,5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91 129,0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90 814,0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256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и устойчивое развитие Ейского района в сфере строительства и архитектуры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8 122,9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8 955,8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8 857,1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населения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77 982,0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61 833,1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60 821,0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166 122,3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223 040,6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7,0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219 227,0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256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санаторно-курортного и туристского комплекса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99,2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200,0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163,2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54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300 507,8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209 851,5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6,6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208 524,7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6,7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256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и дорожного хозяйства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75 970,2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82 582,2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79 904,0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49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топливно-энергетического комплекса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627,2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2 801,5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2 635,7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54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Ейского районного казачьего общества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7 000,0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5 578,1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5 578,1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256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Эффективное управление муниципальным имуществом и земельными ресурсами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16 226,6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19 031,5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18 046,8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256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деятельности социально-ориентированных общественных организаций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2 145,0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2 200,0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1 818,5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0,1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381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  и регулирование рынков сельскохозяйственной продукции, сырья и продовольствия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22 250,6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21 663,9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21 495,8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0,7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Молодежь Ейского района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11 453,0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21 170,4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13 439,2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0,4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50754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терроризма и экстремизма, усиление борьбы с преступностью, профилактика правонарушений  и противодействие коррупции в Ейском районе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13 186,1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29 250,3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25 566,9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49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53 749,8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78 791,1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78 494,2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2,5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Медиасреда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Ейского района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2 998,3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3 200,0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3 021,2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0,1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49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Социально-экономическое развитие Ейского района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602,4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826,2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695,8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30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Информатизация Ейского района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1 873,7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7 884,4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5 923,3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0,2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256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(создание) объектов государственной и муниципальной собственности в Ейском районе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71 713,9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4,0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62 589,4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51 090,0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1,6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  <a:tr h="14999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168 619,7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5,7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226 941,6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7,1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213 190,0 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6,8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2" marR="4852" marT="485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8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3043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Arial Black" panose="020B0A04020102020204" pitchFamily="34" charset="0"/>
              </a:rPr>
              <a:t>УЧАСТИЕ ЕЙСКОГО РАЙОНА В РЕАЛИЗАЦИИ ГОСУДАРСТВЕННЫХ  ПРОГРАММ КРАСНОДАРСКОГО КРАЯ В 2023 ГОДУ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124744"/>
            <a:ext cx="2880320" cy="55446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Как и в предыдущие годы, комплексное решение экономических и социальных вопросов развития Ейского района осуществлялось через механизм реализации муниципальных программ и участия в исполнении мероприятий государственных программ Краснодарского </a:t>
            </a:r>
            <a:r>
              <a:rPr lang="ru-RU" b="1" dirty="0" smtClean="0"/>
              <a:t>края </a:t>
            </a:r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273069" cy="257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17658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6459" y="5746030"/>
            <a:ext cx="295232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Государственные программы</a:t>
            </a:r>
          </a:p>
          <a:p>
            <a:r>
              <a:rPr lang="ru-RU" b="1" dirty="0">
                <a:solidFill>
                  <a:srgbClr val="FF0000"/>
                </a:solidFill>
              </a:rPr>
              <a:t>Краснодарского края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1484784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rial Black" panose="020B0A04020102020204" pitchFamily="34" charset="0"/>
              </a:rPr>
              <a:t>21 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муниципальная программа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2900,7 млн рублей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93,0 %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32901" y="4145070"/>
            <a:ext cx="277560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rial Black" panose="020B0A04020102020204" pitchFamily="34" charset="0"/>
              </a:rPr>
              <a:t>12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государственных программ КК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1821,4 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21245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87624" y="168937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«Развитие образования»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1268759"/>
            <a:ext cx="3312368" cy="51845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Реализация программных мероприятий в области образования с участием средства краевого и федерального бюджетов позволили: </a:t>
            </a:r>
          </a:p>
          <a:p>
            <a:pPr algn="ctr"/>
            <a:r>
              <a:rPr lang="ru-RU" sz="1600" b="1" dirty="0" smtClean="0"/>
              <a:t>осуществить капитальный ремонт в 11 дошкольных</a:t>
            </a:r>
          </a:p>
          <a:p>
            <a:pPr algn="ctr"/>
            <a:r>
              <a:rPr lang="ru-RU" sz="1600" b="1" dirty="0" smtClean="0"/>
              <a:t> 9 общеобразовательных организациях и 1 учреждении дополнительного образования на общую сумму более</a:t>
            </a:r>
          </a:p>
          <a:p>
            <a:pPr algn="ctr"/>
            <a:r>
              <a:rPr lang="ru-RU" sz="1600" b="1" dirty="0" smtClean="0"/>
              <a:t> 55 млн. рублей;</a:t>
            </a:r>
          </a:p>
          <a:p>
            <a:pPr algn="ctr"/>
            <a:r>
              <a:rPr lang="ru-RU" sz="1600" b="1" dirty="0" smtClean="0"/>
              <a:t>приобрести оборудование, мебель, оргтехнику, учебную литературу и прочие основные средства на сумму</a:t>
            </a:r>
          </a:p>
          <a:p>
            <a:pPr algn="ctr"/>
            <a:r>
              <a:rPr lang="ru-RU" sz="1600" b="1" dirty="0" smtClean="0"/>
              <a:t> 68 млн. рублей</a:t>
            </a:r>
            <a:endParaRPr lang="ru-RU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45" y="1117884"/>
            <a:ext cx="5054600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70" y="3633787"/>
            <a:ext cx="2822575" cy="621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633787"/>
            <a:ext cx="2700337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0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168937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«Развитие культуры»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8393"/>
            <a:ext cx="3706813" cy="230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45024"/>
            <a:ext cx="4103687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4" b="89942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21" y="4203804"/>
            <a:ext cx="1819089" cy="172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34" y="1772816"/>
            <a:ext cx="19685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26" y="1268760"/>
            <a:ext cx="3121025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0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834717" y="88722"/>
            <a:ext cx="8273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«Развитие физической культуры</a:t>
            </a:r>
            <a:r>
              <a:rPr lang="en-US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и спорта»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01" y="978499"/>
            <a:ext cx="270033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78498"/>
            <a:ext cx="26939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" y="3747453"/>
            <a:ext cx="508976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271191" y="1124744"/>
            <a:ext cx="3672408" cy="562820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 </a:t>
            </a:r>
            <a:r>
              <a:rPr lang="ru-RU" sz="1400" b="1" dirty="0"/>
              <a:t>части исполнения мероприятий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муниципальной </a:t>
            </a:r>
            <a:r>
              <a:rPr lang="ru-RU" sz="1400" b="1" dirty="0"/>
              <a:t>программы «Развитие физической культуры и спорта» с участием средств краевого бюджета:</a:t>
            </a:r>
          </a:p>
          <a:p>
            <a:pPr algn="ctr"/>
            <a:r>
              <a:rPr lang="ru-RU" sz="1400" b="1" dirty="0"/>
              <a:t>на укрепление материально-технической базы спортивных учреждений, проведение ремонтных работ было направлено порядка 80 млн. рублей, в том </a:t>
            </a:r>
            <a:r>
              <a:rPr lang="ru-RU" sz="1400" b="1" dirty="0" smtClean="0"/>
              <a:t>числе: проведен </a:t>
            </a:r>
            <a:r>
              <a:rPr lang="ru-RU" sz="1400" b="1" dirty="0"/>
              <a:t>капитальный ремонт кровли и фасада здания спортивного комплекса «Юность», а также благоустройство прилегающей к спортивному комплексу территории;</a:t>
            </a:r>
          </a:p>
          <a:p>
            <a:pPr algn="ctr"/>
            <a:r>
              <a:rPr lang="ru-RU" sz="1400" b="1" dirty="0"/>
              <a:t>завершены ремонты фасада и жесткой кровли спорткомплекса «Солнечный», помещений спортивного зала бокса;</a:t>
            </a:r>
          </a:p>
          <a:p>
            <a:pPr algn="ctr"/>
            <a:r>
              <a:rPr lang="ru-RU" sz="1400" b="1" dirty="0"/>
              <a:t>выполнен ремонт ограждения универсальной спортивной площадки  спортивной школы «Старт»;</a:t>
            </a:r>
          </a:p>
          <a:p>
            <a:pPr algn="ctr"/>
            <a:r>
              <a:rPr lang="ru-RU" sz="1400" b="1" dirty="0"/>
              <a:t>приобретен микроавтобус «Газель» для спортивной школы    </a:t>
            </a:r>
            <a:r>
              <a:rPr lang="ru-RU" sz="1400" b="1" dirty="0" smtClean="0"/>
              <a:t>                                    </a:t>
            </a:r>
            <a:r>
              <a:rPr lang="ru-RU" sz="1400" b="1" dirty="0"/>
              <a:t>им. Запорожченко.</a:t>
            </a:r>
          </a:p>
          <a:p>
            <a:pPr algn="ctr"/>
            <a:r>
              <a:rPr lang="ru-RU" sz="1400" b="1" dirty="0"/>
              <a:t>На проведение спортивных меропри</a:t>
            </a:r>
            <a:r>
              <a:rPr lang="ru-RU" sz="1400" dirty="0"/>
              <a:t>ятий </a:t>
            </a:r>
            <a:r>
              <a:rPr lang="ru-RU" sz="1400" b="1" dirty="0"/>
              <a:t>направлено порядка 7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8360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59632" y="168937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«Дети Ейского района»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12052"/>
            <a:ext cx="5067211" cy="284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19" y="4077072"/>
            <a:ext cx="275190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5" y="3986213"/>
            <a:ext cx="279876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73996" y="1151768"/>
            <a:ext cx="3168352" cy="56688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 рамках исполнения муниципальной программы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«</a:t>
            </a:r>
            <a:r>
              <a:rPr lang="ru-RU" sz="2000" b="1" dirty="0"/>
              <a:t>Дети Ейского района»:</a:t>
            </a:r>
          </a:p>
          <a:p>
            <a:pPr algn="ctr"/>
            <a:r>
              <a:rPr lang="ru-RU" sz="2000" b="1" dirty="0"/>
              <a:t>приобретено жилье для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26 </a:t>
            </a:r>
            <a:r>
              <a:rPr lang="ru-RU" sz="2000" b="1" dirty="0"/>
              <a:t>детей-сирот на сумму </a:t>
            </a:r>
            <a:r>
              <a:rPr lang="ru-RU" sz="2000" b="1" dirty="0" smtClean="0"/>
              <a:t>82,3 </a:t>
            </a:r>
            <a:r>
              <a:rPr lang="ru-RU" sz="2000" b="1" dirty="0"/>
              <a:t>млн. рублей;</a:t>
            </a:r>
          </a:p>
          <a:p>
            <a:pPr algn="ctr"/>
            <a:r>
              <a:rPr lang="ru-RU" sz="2000" b="1" dirty="0"/>
              <a:t>на организацию отдыха и оздоровления детей направлено     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  3,5 </a:t>
            </a:r>
            <a:r>
              <a:rPr lang="ru-RU" sz="2000" b="1" dirty="0"/>
              <a:t>млн. </a:t>
            </a:r>
            <a:r>
              <a:rPr lang="ru-RU" sz="2000" b="1" dirty="0" smtClean="0"/>
              <a:t>рублей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112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68937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«Молодежь Ейского района»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6338"/>
            <a:ext cx="3912431" cy="26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42090"/>
            <a:ext cx="4307631" cy="28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652120" y="933426"/>
            <a:ext cx="3024336" cy="55623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 рамках реализации муниципальной программы «Молодежь Ейского района» организованы и проведены мероприятия в области молодежной политики на сумму свыше 820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8310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23728" y="199715"/>
            <a:ext cx="592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Уважаемые жители Ейского района!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305342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Monotype Corsiva" panose="03010101010201010101" pitchFamily="66" charset="0"/>
              </a:rPr>
              <a:t>Администрация муниципального образования Ейский район представляет Вашему вниманию презентацию «Бюджет для граждан», разработанную на основании решения Совета муниципального образования Ейский район «Об исполнении районного бюджета за 2023 год», с целью ознакомления с основными параметрами исполнения районного бюджета за 2023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algn="just"/>
            <a:r>
              <a:rPr lang="ru-RU" sz="2400" i="1" dirty="0">
                <a:latin typeface="Monotype Corsiva" panose="03010101010201010101" pitchFamily="66" charset="0"/>
              </a:rPr>
              <a:t>              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</p:txBody>
      </p:sp>
    </p:spTree>
    <p:extLst>
      <p:ext uri="{BB962C8B-B14F-4D97-AF65-F5344CB8AC3E}">
        <p14:creationId xmlns:p14="http://schemas.microsoft.com/office/powerpoint/2010/main" val="37326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26530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«Обеспечение безопасности населения»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412115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8110"/>
            <a:ext cx="4176713" cy="2998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7504" y="1134774"/>
            <a:ext cx="3096344" cy="56632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sz="1500" b="1" dirty="0" smtClean="0"/>
              <a:t>В </a:t>
            </a:r>
            <a:r>
              <a:rPr lang="ru-RU" sz="1500" b="1" dirty="0"/>
              <a:t>рамках реализации муниципальной программы «Обеспечение безопасности населения Ейского района» на выполнение мероприятий по</a:t>
            </a:r>
          </a:p>
          <a:p>
            <a:pPr algn="ctr"/>
            <a:r>
              <a:rPr lang="ru-RU" sz="1500" b="1" dirty="0"/>
              <a:t>обеспечению требований пожарной безопасности образовательных учреждений направлено порядка 7 млн. рублей, учреждений культуры – 700 тыс. рублей;</a:t>
            </a:r>
          </a:p>
          <a:p>
            <a:pPr algn="ctr"/>
            <a:r>
              <a:rPr lang="ru-RU" sz="1500" b="1" dirty="0"/>
              <a:t>созданию и введению в эксплуатацию муниципальной автоматизированной системы центрального оповещения населения (МАСЦО) – 7,2 млн. рублей; </a:t>
            </a:r>
          </a:p>
          <a:p>
            <a:pPr algn="ctr"/>
            <a:r>
              <a:rPr lang="ru-RU" sz="1500" b="1" dirty="0"/>
              <a:t>развитию аппаратно-программного комплекса «Безопасный город» - свыше 600 тыс.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7023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834718" y="-27845"/>
            <a:ext cx="8309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</a:t>
            </a:r>
            <a:endParaRPr lang="ru-RU" sz="2000" b="1" dirty="0" smtClean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«</a:t>
            </a:r>
            <a:r>
              <a:rPr 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Строительство (создание) объектов государственной и муниципальной собственности в Ейском районе»</a:t>
            </a:r>
            <a:endParaRPr lang="ru-RU" sz="20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0" y="1124744"/>
            <a:ext cx="5067212" cy="2625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4" y="3750568"/>
            <a:ext cx="5297487" cy="310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24128" y="1268760"/>
            <a:ext cx="3240360" cy="54726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 рамках муниципальной программы «Строительство (создание) объектов государственной и муниципальной собственности в Ейском районе» завершено строительство спортивного зала единоборств в    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г</a:t>
            </a:r>
            <a:r>
              <a:rPr lang="ru-RU" sz="2000" b="1" dirty="0"/>
              <a:t>. Ейске с объемом финансирования в 2023 году – 50,7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6289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755576" y="-31619"/>
            <a:ext cx="82809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0099"/>
                </a:solidFill>
                <a:latin typeface="Arial Black" panose="020B0A04020102020204" pitchFamily="34" charset="0"/>
              </a:rPr>
              <a:t>ПРОГРАММА «Профилактика терроризма, укрепление правопорядка, профилактика правонарушений, усиление борьбы с преступностью и противодействие коррупции </a:t>
            </a:r>
            <a:endParaRPr lang="ru-RU" sz="1700" b="1" dirty="0" smtClean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7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в </a:t>
            </a:r>
            <a:r>
              <a:rPr lang="ru-RU" sz="1700" b="1" dirty="0">
                <a:solidFill>
                  <a:srgbClr val="000099"/>
                </a:solidFill>
                <a:latin typeface="Arial Black" panose="020B0A04020102020204" pitchFamily="34" charset="0"/>
              </a:rPr>
              <a:t>Ейском районе»</a:t>
            </a:r>
            <a:endParaRPr lang="ru-RU" sz="17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268760"/>
            <a:ext cx="3744416" cy="53213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 smtClean="0"/>
              <a:t>В </a:t>
            </a:r>
            <a:r>
              <a:rPr lang="ru-RU" sz="1350" b="1" dirty="0"/>
              <a:t>рамках реализации мероприятий </a:t>
            </a:r>
            <a:endParaRPr lang="ru-RU" sz="1350" b="1" dirty="0" smtClean="0"/>
          </a:p>
          <a:p>
            <a:pPr algn="ctr"/>
            <a:r>
              <a:rPr lang="ru-RU" sz="1350" b="1" dirty="0" smtClean="0"/>
              <a:t>муниципальной </a:t>
            </a:r>
            <a:r>
              <a:rPr lang="ru-RU" sz="1350" b="1" dirty="0"/>
              <a:t>программы </a:t>
            </a:r>
            <a:r>
              <a:rPr lang="ru-RU" sz="1350" b="1" dirty="0" smtClean="0"/>
              <a:t> </a:t>
            </a:r>
            <a:r>
              <a:rPr lang="ru-RU" sz="1350" b="1" dirty="0"/>
              <a:t>осуществлены следующие мероприятия:</a:t>
            </a:r>
          </a:p>
          <a:p>
            <a:pPr algn="ctr"/>
            <a:r>
              <a:rPr lang="ru-RU" sz="1350" b="1" dirty="0"/>
              <a:t>произведены работы по установке дополнительного наружного освещения территории СОШ №9 с. </a:t>
            </a:r>
            <a:r>
              <a:rPr lang="ru-RU" sz="1350" b="1" dirty="0" err="1"/>
              <a:t>Кухаривка</a:t>
            </a:r>
            <a:r>
              <a:rPr lang="ru-RU" sz="1350" b="1" dirty="0"/>
              <a:t>, №24 с. Александровка и спортивной школы Ейского района, системы контроля управления доступом в 6 образовательных организациях, монтажу домофонов в 20 организациях, стационарной кнопки тревожной сигнализации в 66 организациях на общую сумму 7,7 млн. рублей;</a:t>
            </a:r>
          </a:p>
          <a:p>
            <a:pPr algn="ctr"/>
            <a:r>
              <a:rPr lang="ru-RU" sz="1350" b="1" dirty="0"/>
              <a:t>выполнен ремонт ограждений территории 9 дошкольных образовательных организаций (ДОУ№ 3 пос. Комсомолец, №5 ст. Ясенской,  №17 с. Воронцовка, № 4, 12 ст. Должанской, №20 пос. Степной, №36 пос. Октябрьский, №23, 31 г. Ейска) и 5 школ (СОШ №8 ст. </a:t>
            </a:r>
            <a:r>
              <a:rPr lang="ru-RU" sz="1350" b="1" dirty="0" err="1"/>
              <a:t>Копанской</a:t>
            </a:r>
            <a:r>
              <a:rPr lang="ru-RU" sz="1350" b="1" dirty="0"/>
              <a:t>, №13 пос. Ясенская Переправа, №26 ст. Должанской, №15, 20 г. Ейска) на общую сумму  17 млн. рублей.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22731"/>
            <a:ext cx="4752528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16714"/>
            <a:ext cx="4752528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3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68937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Основные целевые показатели муниципальных программ Ейского района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518704"/>
              </p:ext>
            </p:extLst>
          </p:nvPr>
        </p:nvGraphicFramePr>
        <p:xfrm>
          <a:off x="209379" y="1012052"/>
          <a:ext cx="8856983" cy="59319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02181"/>
                <a:gridCol w="5175266"/>
                <a:gridCol w="983938"/>
                <a:gridCol w="764943"/>
                <a:gridCol w="765712"/>
                <a:gridCol w="764943"/>
              </a:tblGrid>
              <a:tr h="408217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показателя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2022 год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(факт)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2023 год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 anchor="ctr"/>
                </a:tc>
              </a:tr>
              <a:tr h="632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632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"Развитие образования в Ейском районе"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Охват детей программами дошкольного образования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педагогических работников дошкольных образовательных организаций, которым при прохождении аттестации присвоена высшая или первая категория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en-US" sz="800">
                          <a:effectLst/>
                        </a:rPr>
                        <a:t>61</a:t>
                      </a:r>
                      <a:r>
                        <a:rPr lang="ru-RU" sz="800">
                          <a:effectLst/>
                        </a:rPr>
                        <a:t>,</a:t>
                      </a:r>
                      <a:r>
                        <a:rPr lang="en-US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en-US" sz="800" dirty="0">
                          <a:effectLst/>
                        </a:rPr>
                        <a:t>10</a:t>
                      </a:r>
                      <a:r>
                        <a:rPr lang="ru-RU" sz="800" dirty="0">
                          <a:effectLst/>
                        </a:rPr>
                        <a:t>,0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10,0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264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Охват детей в возрасте от 5 до 18 лет программами дополнительного образования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77,0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79,2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79,2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264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детей в возрасте от 5 до 18 лет, использующих сертификаты дополнительного образования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57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Организация и проведение школьного и муниципального этапов всероссийской олимпиады школьников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кол-во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организаций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25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педагогических работников общеобразовательных организаций, которым при прохождении аттестации присвоена первая и высшая категория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11,1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9,7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9,7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Методическое сопровождение аттестации педагогических работников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кол-во организаций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67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3162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муниципальных общеобразовательных учреждений, в которых обновлено содержание и методы обучения предметной области «Технология» и других предметных областей, в рамках регионального проекта «Современная школа» с начала реализации регионального проекта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76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76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264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дошкольных образовательных организаций, в которых планируется проведение капитального ремонта, в текущем году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264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общеобразовательных организаций, в которых планируется проведение капитального ремонта, в текущем году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632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"Социальная поддержка граждан в Ейском районе"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детей-сирот и детей, оставшихся без попечения родителей, переданных на воспитание в семьи граждан из числа вновь выявленных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3162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Общее количество граждан, которым предоставляется ежемесячная денежная выплата на содержание детей-сирот и детей, оставшихся без попечения родителей, находящихся под опекой (попечительством) или переданных на воспитание в приемные семьи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210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190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201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25299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охвата лиц, замещавших муниципальные должности и должности муниципальной службы муниципального образования Ейский район, которым полагается дополнительное материальное обеспечение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632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"Дети Ейского района"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4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муниципальных конкурсов, соревнований, олимпиад и иных мероприятий, проведенных для выявления одаренных детей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264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детей, отдохнувших в профильных лагерях и лагерях труда и отдыха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7,9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9,3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9,3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мероприятий для детей, состоящих на учете в комиссии по делам несовершеннолетних и защите их прав, ОДН ОУУП и ПДН ОМВД по Ейскому району, внутришкольном учете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  <a:tr h="18974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Численность детей-сирот и детей, оставшихся без попечения родителей, а также лиц из их числа, обеспеченных жилыми помещениями 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26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462" marR="284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5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68937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Основные целевые показатели муниципальных программ Ейского района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455789"/>
              </p:ext>
            </p:extLst>
          </p:nvPr>
        </p:nvGraphicFramePr>
        <p:xfrm>
          <a:off x="111491" y="914401"/>
          <a:ext cx="8928992" cy="57194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91443"/>
                <a:gridCol w="5760640"/>
                <a:gridCol w="944730"/>
                <a:gridCol w="648072"/>
                <a:gridCol w="576064"/>
                <a:gridCol w="508043"/>
              </a:tblGrid>
              <a:tr h="367169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показателя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 год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(факт)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 год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8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факт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 anchor="ctr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"Комплексное и устойчивое развитие Ейского района в сфере строительства и архитектуры"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Корректировка генеральных планов сельских поселений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5084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Внесение изменений в Правила землепользования и застройки сельских поселений Ейского </a:t>
                      </a:r>
                      <a:r>
                        <a:rPr lang="ru-RU" sz="800" dirty="0" smtClean="0">
                          <a:effectLst/>
                        </a:rPr>
                        <a:t>района</a:t>
                      </a: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7066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Разработка и корректировка градостроительной документации необходимой для устойчивого развития Ейского района в сфере архитектуры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7066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Объем полученных доходов от договоров на установку и эксплуатацию объетов наружной рекламы (рекламных конструкций)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тыс. рублей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395,9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395,9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335,8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"Социально-экономическое развитие Ейского района"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66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Темп роста  инвестиций в основной капитал по крупным и средним организациям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% к предыдущему году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78,1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105,1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104,4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субъектов малого и среднего предпринимательства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4731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4831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4849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Объем инвестиций в основной капитал по крупным и средним предприятиям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млн. рублей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2041,1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2200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2131,3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соглашений в сфере реализации инвестиционных проектов на территории Ейского района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2844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оказанных консультационных услуг субъектов малого и среднего предпринимательства Ейского района, а также физическим лицам, которые не являются индивидуальными предпринимателями и применяющим специальный налоговый режим «Налог на профессиональный доход»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480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360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336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22755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Наполнение официального сайта муниципального образования Ейский район (</a:t>
                      </a:r>
                      <a:r>
                        <a:rPr lang="en-US" sz="800" u="sng">
                          <a:effectLst/>
                          <a:hlinkClick r:id="rId5"/>
                        </a:rPr>
                        <a:t>www</a:t>
                      </a:r>
                      <a:r>
                        <a:rPr lang="ru-RU" sz="8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800" u="sng">
                          <a:effectLst/>
                          <a:hlinkClick r:id="rId5"/>
                        </a:rPr>
                        <a:t>yeiskraion</a:t>
                      </a:r>
                      <a:r>
                        <a:rPr lang="ru-RU" sz="8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800" u="sng">
                          <a:effectLst/>
                          <a:hlinkClick r:id="rId5"/>
                        </a:rPr>
                        <a:t>ru</a:t>
                      </a:r>
                      <a:r>
                        <a:rPr lang="ru-RU" sz="800">
                          <a:effectLst/>
                        </a:rPr>
                        <a:t>) и инвестиционного портала (</a:t>
                      </a:r>
                      <a:r>
                        <a:rPr lang="en-US" sz="800" u="sng">
                          <a:effectLst/>
                          <a:hlinkClick r:id="rId6"/>
                        </a:rPr>
                        <a:t>www</a:t>
                      </a:r>
                      <a:r>
                        <a:rPr lang="ru-RU" sz="800" u="sng">
                          <a:effectLst/>
                          <a:hlinkClick r:id="rId6"/>
                        </a:rPr>
                        <a:t>.</a:t>
                      </a:r>
                      <a:r>
                        <a:rPr lang="en-US" sz="800" u="sng">
                          <a:effectLst/>
                          <a:hlinkClick r:id="rId6"/>
                        </a:rPr>
                        <a:t>invest</a:t>
                      </a:r>
                      <a:r>
                        <a:rPr lang="ru-RU" sz="800" u="sng">
                          <a:effectLst/>
                          <a:hlinkClick r:id="rId6"/>
                        </a:rPr>
                        <a:t>-</a:t>
                      </a:r>
                      <a:r>
                        <a:rPr lang="en-US" sz="800" u="sng">
                          <a:effectLst/>
                          <a:hlinkClick r:id="rId6"/>
                        </a:rPr>
                        <a:t>eisk</a:t>
                      </a:r>
                      <a:r>
                        <a:rPr lang="ru-RU" sz="800" u="sng">
                          <a:effectLst/>
                          <a:hlinkClick r:id="rId6"/>
                        </a:rPr>
                        <a:t>.</a:t>
                      </a:r>
                      <a:r>
                        <a:rPr lang="en-US" sz="800" u="sng">
                          <a:effectLst/>
                          <a:hlinkClick r:id="rId6"/>
                        </a:rPr>
                        <a:t>ru</a:t>
                      </a:r>
                      <a:r>
                        <a:rPr lang="ru-RU" sz="800">
                          <a:effectLst/>
                        </a:rPr>
                        <a:t>) информацией для субъектов предпринимательства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250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205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"Развитие санаторно-курортного и туристского комплекса в Ейском районе"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отдыхающих, посетивших муниципальное образование </a:t>
                      </a:r>
                      <a:r>
                        <a:rPr lang="ru-RU" sz="800" dirty="0" err="1">
                          <a:effectLst/>
                        </a:rPr>
                        <a:t>Ейский</a:t>
                      </a:r>
                      <a:r>
                        <a:rPr lang="ru-RU" sz="800" dirty="0">
                          <a:effectLst/>
                        </a:rPr>
                        <a:t> район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тыс. человек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779,5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788,2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538,1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организаций в санаторно-курортном и туристском комплексе Ейского района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111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123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Коечная емкость предприятий санаторно-курортного комплекса Ейского района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9115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9355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9537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"Развитие физической культуры и спорта в Ейском районе"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 населения, систематически занимающегося физической культурой и спортом, в общей численности населения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%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58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60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60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обучающихся, систематически занимающихся физической культурой и спортом, в общей численности обучающихся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38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инструкторов по спорту, обеспеченных оплатой труда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проведенных официальных физкультурно-спортивных мероприятий, включенных в календарный 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155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160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160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7066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участников физкультурно-спортивных мероприятий, принявших участие в официальных спортивных и физкультурных мероприятиях 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8200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8450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8450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Обеспеченность спортивными сооружениями в Ейском районе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292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293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293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568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Единовременная пропускная способность спортивных сооружений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3252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3352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3352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22755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призовых мест,  завоеванных занимающимися в спортивных учреждениях на краевых и всероссийских соревнованиях, в том числе лицами с ограниченными возможностями здоровья и инвалидами 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210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210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  <a:tr h="1137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отремонтированных спортивных объектов (капитальный ремонт)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        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5600" marR="256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2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68937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Основные целевые показатели муниципальных программ Ейского района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54550"/>
              </p:ext>
            </p:extLst>
          </p:nvPr>
        </p:nvGraphicFramePr>
        <p:xfrm>
          <a:off x="127085" y="1340768"/>
          <a:ext cx="8928992" cy="40291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56483"/>
                <a:gridCol w="5924237"/>
                <a:gridCol w="720080"/>
                <a:gridCol w="576064"/>
                <a:gridCol w="576064"/>
                <a:gridCol w="576064"/>
              </a:tblGrid>
              <a:tr h="219126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показателя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 год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(факт)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2023 год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"Развитие жилищно-коммунального и дорожного хозяйства в Ейском районе"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приобретенных мусорных контейнеров для отходов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82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отремонтированных автомобильных дорог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произведенного строительного контроля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отремонтированных объектов водоснабжения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"Развитие топливно-энергетического комплекса в  Ейском районе"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изготовленных технических планов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шт.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выполненных врезок газопроводов 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"Эффективное управление муниципальным имуществом и земельными ресурсами Ейского района"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Объем полученных доходов от сдачи в аренду муниципального имущества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</a:rPr>
                        <a:t>млн.рублей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2,33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2,3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2,56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10185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Объем полученных доходов от арендной платы за земельные участки, государственная собственность на которые не разграничена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млн</a:t>
                      </a:r>
                      <a:r>
                        <a:rPr lang="ru-RU" sz="800" dirty="0" smtClean="0">
                          <a:effectLst/>
                        </a:rPr>
                        <a:t>. рублей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63,08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56,29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60,07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полученных доходов от приватизации муниципального имущества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</a:rPr>
                        <a:t>млн.рублей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1,8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3,0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9,03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10185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земельных участков для индивидуального жилищного строительства и ведения личного подсобного хозяйства, предоставленных гражданам, имеющим трех и более детей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шт.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121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"Управление муниципальными финансами Ейского района"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21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Степень качества управления муниципальными финансами согласно оценке, проводимой в соответствии с приказом министерства финансов Краснодарского края от 18 июня 2014 года №175 "О порядке оценки качества управления муниципальными финансами"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степень (не ниже)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en-US" sz="800" dirty="0">
                          <a:effectLst/>
                        </a:rPr>
                        <a:t>II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en-US" sz="800">
                          <a:effectLst/>
                        </a:rPr>
                        <a:t>II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en-US" sz="800">
                          <a:effectLst/>
                        </a:rPr>
                        <a:t>II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«Молодежь Ейского района»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75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молодежи МО Ейский район, охваченной мероприятиями, направленными на гражданское и военно-патриотическое воспитание, творческое, интеллектуальное и духовно-нравственное развитие молодежи, социально-экономическое развитие молодых граждан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тыс. человек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25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сотрудников муниципальных структур по работе с молодежью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человек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53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объектов для занятий дворовыми и экстремальными видами спорта, действующих в МО Ейский район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штук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17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89363" y="-5162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68937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Основные целевые показатели муниципальных программ Ейского района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90719"/>
              </p:ext>
            </p:extLst>
          </p:nvPr>
        </p:nvGraphicFramePr>
        <p:xfrm>
          <a:off x="107504" y="1011272"/>
          <a:ext cx="8928992" cy="34195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76064"/>
                <a:gridCol w="5904656"/>
                <a:gridCol w="720080"/>
                <a:gridCol w="576064"/>
                <a:gridCol w="576064"/>
                <a:gridCol w="576064"/>
              </a:tblGrid>
              <a:tr h="219126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показателя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 год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(факт)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2023 год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 anchor="ctr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«Информатизация Ейского района»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функционирующих сайтов органов местного самоуправления в сети «Интернет»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10185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Обеспечение функционирования информационно-коммуникационной инфраструктуры и информационных систем органов местного самоуправления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</a:rPr>
                        <a:t>14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«Строительство (создание) объектов государственной и муниципальной собственности в Ейском районе»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построенных фельдшерско-акушерских пунктов и офиса врача общей практики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построенных многофункциональных спортивно-игровых площадок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          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произведенного строительного контроля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          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3395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b="1" dirty="0">
                          <a:effectLst/>
                        </a:rPr>
                        <a:t>Муниципальная программа «Обеспечение безопасности населения Ейского района»</a:t>
                      </a:r>
                      <a:endParaRPr lang="ru-RU" sz="8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75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Выполнение требований пожарной безопасности в учреждениях, подведомственных управлению образованием администрации муниципального образования Ейский район: количество объектов, на которых проведены работы по выполнению требований пожарной безопасности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шт.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50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38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20370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Выполнение требований пожарной безопасности в муниципальных учреждениях, подведомственных отделу по физической культуре и спорту администрации муниципального образования Ейский район: количество объектов, на которых проведены работы по выполнению требований пожарной безопасности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16975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Выполнение требований пожарной безопасности в муниципальных учреждениях, подведомственных отделу культуры администрации муниципального образования Ейский район: количество объектов, на которых проведены работы по выполнению требований пожарной безопасности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шт.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  <a:tr h="679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Выполнение плана комплектования курсов гражданской обороны Ейского района: количество обученных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281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>
                          <a:effectLst/>
                        </a:rPr>
                        <a:t>300</a:t>
                      </a:r>
                      <a:endParaRPr lang="ru-RU" sz="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55650" algn="l"/>
                        </a:tabLst>
                      </a:pPr>
                      <a:r>
                        <a:rPr lang="ru-RU" sz="800" dirty="0">
                          <a:effectLst/>
                        </a:rPr>
                        <a:t>305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5278" marR="15278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89363" y="-5162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87624" y="-16300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Разработчиком презентации</a:t>
            </a:r>
          </a:p>
          <a:p>
            <a:pPr lvl="0" algn="ctr"/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«Бюджет для граждан» </a:t>
            </a:r>
            <a:r>
              <a:rPr lang="ru-RU" sz="20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по </a:t>
            </a:r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исполнению бюджета муниципального образования  Ейский район </a:t>
            </a:r>
            <a:r>
              <a:rPr lang="ru-RU" sz="20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за </a:t>
            </a:r>
            <a:r>
              <a:rPr lang="ru-RU" sz="20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2023 год является: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0345"/>
            <a:ext cx="9505057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2852936"/>
            <a:ext cx="3708410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Финансовое управление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администрации муниципального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образования Ейский район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353680, г</a:t>
            </a:r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. Ейск</a:t>
            </a: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, 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ул. Победы, д. 113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тел.(861-32)2-53-70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E-mail:eskfin@mail.kuban.ru</a:t>
            </a:r>
          </a:p>
        </p:txBody>
      </p:sp>
    </p:spTree>
    <p:extLst>
      <p:ext uri="{BB962C8B-B14F-4D97-AF65-F5344CB8AC3E}">
        <p14:creationId xmlns:p14="http://schemas.microsoft.com/office/powerpoint/2010/main" val="21527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95736" y="116632"/>
            <a:ext cx="5355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Что такое исполнение бюджета?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012052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atin typeface="Monotype Corsiva" panose="03010101010201010101" pitchFamily="66" charset="0"/>
              </a:rPr>
              <a:t>Исполнение бюджета </a:t>
            </a:r>
            <a:r>
              <a:rPr lang="ru-RU" sz="2000" dirty="0">
                <a:latin typeface="Monotype Corsiva" panose="03010101010201010101" pitchFamily="66" charset="0"/>
              </a:rPr>
              <a:t>– это этап бюджетного процесса, который начинается с момента утверждения решения о бюджете представительным органом местного самоуправления и продолжается в течение финансового года. Его содержание заключается в выполнении доходной и расходной части бюджета.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341344224"/>
              </p:ext>
            </p:extLst>
          </p:nvPr>
        </p:nvGraphicFramePr>
        <p:xfrm>
          <a:off x="107504" y="2492896"/>
          <a:ext cx="8928992" cy="406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321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8206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Основные показатели социально-экономического развития муниципального образования  Ейский район за 2023 год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119917"/>
              </p:ext>
            </p:extLst>
          </p:nvPr>
        </p:nvGraphicFramePr>
        <p:xfrm>
          <a:off x="107504" y="1124744"/>
          <a:ext cx="8928994" cy="54335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2048"/>
                <a:gridCol w="4248472"/>
                <a:gridCol w="792088"/>
                <a:gridCol w="936104"/>
                <a:gridCol w="864096"/>
                <a:gridCol w="936104"/>
                <a:gridCol w="720082"/>
              </a:tblGrid>
              <a:tr h="1319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факт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к 2022 году, в %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b"/>
                </a:tc>
              </a:tr>
              <a:tr h="44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b"/>
                </a:tc>
              </a:tr>
              <a:tr h="95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Среднегодовая численность постоянного населения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134,648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134,117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59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инвестиций крупных и средних организаций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2041,1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2188,0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2131,3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915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предпринимательства, которым оказана государственная поддержка(консультационна)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48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Сальдированный финансовый результат (прибыль минус убыток) крупных и средних предприятий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3027,9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89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 крупных и средних  организаций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89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Убытки убыточных крупных и средних организаций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89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убыточных организаций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766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 граждан, зарегистрированных в государственных учреждениях службы занятости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25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 (на конец периода)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08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платыкрупных и средних организаций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8 732,9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9 868,20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9 439,6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808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работающих  для расчета среднемесячной заработной платы крупных и средних организаций)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18,672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38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 по крупным и средним организациям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39052,2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44041,9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44073,7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44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 доходами ниже прожиточного минимума в % ко всему населению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355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чистым видам экономической деятельности (промышленное производство (объем отгруженной продукции) по крупным и средним организациям)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7516,9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3085,4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85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314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отгруженной продукции собственного производства, выполненных работ и услуг собственными силами по чистым видам экономической деятельности по крупным и средним организациям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8438000,0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7777300,0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7777300,0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21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по крупным и средним организациям всех видов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12 850 456,0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15 119 300,0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15 568 000,0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328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отгруженной продукции, выполненных услуг собственными силами по хозяйственным видам экономической деятельности по крупным и средним организациям курортно-туристского комплекса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228 343,5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248 000,0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267 482,4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291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 работ, выполненных собственными силами, по виду деятельности "Строительство" по крупным и средним организациям по чистым видам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58 363,2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76 021,0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79 135,9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3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в возрасте от 1 до 6 лет (за исключением школьников)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78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Среднегодовое количество обучающихся в муниципальных общеобразовательных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13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Среднегодовое количество воспитанников в дошкольных 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83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дошкольные учреждения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223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работников муниципальных общеобразовательных учреждений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  <a:tr h="223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работников муниципальных дошкольных образовательных учреждений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" marR="2128" marT="212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6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265292"/>
              </p:ext>
            </p:extLst>
          </p:nvPr>
        </p:nvGraphicFramePr>
        <p:xfrm>
          <a:off x="179513" y="1600200"/>
          <a:ext cx="8856982" cy="46459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35751"/>
                <a:gridCol w="1427136"/>
                <a:gridCol w="1411382"/>
                <a:gridCol w="1337099"/>
                <a:gridCol w="1677463"/>
                <a:gridCol w="1368151"/>
              </a:tblGrid>
              <a:tr h="7953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(отчет)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</a:t>
                      </a:r>
                      <a:endParaRPr lang="ru-RU" sz="1400" b="1" i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2022 году, %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65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плановые показатели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4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плановым показателям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6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2966,2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535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1129,6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6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1805,1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1857,5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651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2939,2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3184,7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3113,9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7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(-),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69" marR="9469" marT="946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43608" y="30438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Основные показатели исполнения районного бюджета 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 2023 год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360" y="1196752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Monotype Corsiva" panose="03010101010201010101" pitchFamily="66" charset="0"/>
              </a:rPr>
              <a:t>млн. рублей</a:t>
            </a:r>
            <a:endParaRPr lang="ru-RU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055744-861C-C81D-94D4-72C23035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2C609B-9786-DD73-E4C3-145946AD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1" b="15811"/>
          <a:stretch/>
        </p:blipFill>
        <p:spPr>
          <a:xfrm>
            <a:off x="-1" y="-27845"/>
            <a:ext cx="9143999" cy="1039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37370" y="914401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муниципального образования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районный бюджет и свод бюджетов сельских поселений, входящих в состав муниципального образования (без учета межбюджетных трансфертов между этими бюджетами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70153444"/>
              </p:ext>
            </p:extLst>
          </p:nvPr>
        </p:nvGraphicFramePr>
        <p:xfrm>
          <a:off x="61660" y="1745398"/>
          <a:ext cx="4968552" cy="2574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62159725"/>
              </p:ext>
            </p:extLst>
          </p:nvPr>
        </p:nvGraphicFramePr>
        <p:xfrm>
          <a:off x="137370" y="4238294"/>
          <a:ext cx="5154710" cy="2619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203" y="3980268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Monotype Corsiva" panose="03010101010201010101" pitchFamily="66" charset="0"/>
              </a:rPr>
              <a:t>млн. рублей</a:t>
            </a:r>
            <a:endParaRPr lang="ru-RU" sz="1000" b="1" i="1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6" y="6529313"/>
            <a:ext cx="7825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i="1" dirty="0" smtClean="0">
                <a:latin typeface="Monotype Corsiva" panose="03010101010201010101" pitchFamily="66" charset="0"/>
              </a:rPr>
              <a:t>млн. рублей</a:t>
            </a:r>
            <a:endParaRPr lang="ru-RU" sz="1050" b="1" i="1" dirty="0"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5668" y="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Показатели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социально-экономического развития муниципального образования  Ейский район за 2023 год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14219090"/>
              </p:ext>
            </p:extLst>
          </p:nvPr>
        </p:nvGraphicFramePr>
        <p:xfrm>
          <a:off x="4716016" y="1916832"/>
          <a:ext cx="4536504" cy="2481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28184" y="1651397"/>
            <a:ext cx="2476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на 1 жителя, рублей</a:t>
            </a:r>
            <a:endParaRPr lang="ru-RU" sz="1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80222087"/>
              </p:ext>
            </p:extLst>
          </p:nvPr>
        </p:nvGraphicFramePr>
        <p:xfrm>
          <a:off x="3648058" y="4226489"/>
          <a:ext cx="5418304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40152" y="4345359"/>
            <a:ext cx="2543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1 жителя, рублей</a:t>
            </a:r>
            <a:endParaRPr lang="ru-RU" sz="1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832188"/>
              </p:ext>
            </p:extLst>
          </p:nvPr>
        </p:nvGraphicFramePr>
        <p:xfrm>
          <a:off x="107505" y="575395"/>
          <a:ext cx="9145588" cy="594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697" name="TextBox 11"/>
          <p:cNvSpPr txBox="1">
            <a:spLocks noChangeArrowheads="1"/>
          </p:cNvSpPr>
          <p:nvPr/>
        </p:nvSpPr>
        <p:spPr bwMode="auto">
          <a:xfrm>
            <a:off x="328764" y="116632"/>
            <a:ext cx="91143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Исполнение доходной части консолидированного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Ейского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района за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годы, млн. рублей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06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4" name="Заголовок 4"/>
          <p:cNvSpPr txBox="1">
            <a:spLocks/>
          </p:cNvSpPr>
          <p:nvPr/>
        </p:nvSpPr>
        <p:spPr bwMode="auto">
          <a:xfrm>
            <a:off x="971600" y="23323"/>
            <a:ext cx="81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Исполнение плана по налоговым и неналоговым доходам районного бюджета за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год, тыс. руб.</a:t>
            </a:r>
            <a:endParaRPr lang="ru-RU" altLang="ru-RU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263340"/>
              </p:ext>
            </p:extLst>
          </p:nvPr>
        </p:nvGraphicFramePr>
        <p:xfrm>
          <a:off x="107505" y="764703"/>
          <a:ext cx="8928992" cy="5947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2638"/>
                <a:gridCol w="1354854"/>
                <a:gridCol w="949014"/>
                <a:gridCol w="916006"/>
                <a:gridCol w="858240"/>
                <a:gridCol w="858240"/>
              </a:tblGrid>
              <a:tr h="293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Факт за  2022г.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план на  2023г.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Факт за 2023г.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 исполнения плана  2023г.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 </a:t>
                      </a:r>
                      <a:r>
                        <a:rPr lang="ru-RU" sz="800" b="1" u="none" strike="noStrike" dirty="0" smtClean="0">
                          <a:effectLst/>
                        </a:rPr>
                        <a:t>темп </a:t>
                      </a:r>
                      <a:r>
                        <a:rPr lang="ru-RU" sz="800" b="1" u="none" strike="noStrike" dirty="0">
                          <a:effectLst/>
                        </a:rPr>
                        <a:t>роста 2022/2023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2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Всего налоговые доходы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1 030 628,1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1 001 672,6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1 124 652,6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112,3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109,1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Налог на прибыль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14 123,7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14 050,0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26 579,2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633 994,0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612 253,2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710 435,8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17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Акцизы по подакцизным товарам (продукции), производимым на территории РФ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1 358,9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1 235,9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1 438,5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36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Налог, взимаемый в связи с применением упрощенной системы налогообложения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270 917,4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270 250,0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309 988,8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114,7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Единый налог на вмененный доход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-579,5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-1 159,1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-333,0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Единый сельскохозяйственный налог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25 809,5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25 364,5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25 570,1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36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Налог, взимаемый в связи с применением патентной системы налогообложения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64 047,5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58 150,0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30 491,1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52,4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47,6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Налог на имущество организаций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5 397,8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5 319,0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5 559,0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Государственная пошлина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14 805,0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15 000,0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15 169,6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101,1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Задолженность по отмененным налогам и сборам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FFFFFF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2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Всего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130 438,8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127 916,9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166 780,6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130,4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127,9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Проценты, полученные от бюджетных кредитов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157,7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23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Доходы получаемые в виде арендной платы за земельные участки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102 945,2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101 790,1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109 273,3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107,4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106,1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335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Доходы получаемые в виде арендной платы, а также средства от продажи права на </a:t>
                      </a:r>
                      <a:r>
                        <a:rPr lang="ru-RU" sz="800" u="none" strike="noStrike" dirty="0" smtClean="0">
                          <a:effectLst/>
                        </a:rPr>
                        <a:t>заключение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договоров </a:t>
                      </a:r>
                      <a:r>
                        <a:rPr lang="ru-RU" sz="800" u="none" strike="noStrike" dirty="0">
                          <a:effectLst/>
                        </a:rPr>
                        <a:t>аренды за земли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836,3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1 070,2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859,4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сдачи в аренду имущества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2 337,9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2 327,0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2 588,9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23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перечисления части прибыли МУПов, ГУПов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356,1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234,0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503,2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4017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Прочие доходы от использования имущества и прав,находящихся в государственной и муниципальной собственности (за искл.имущ.авт. учр., а также имущ. гос. и мун. унит.пр., в том числе казенных)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473,3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632,4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704,8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111,4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23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Плата за негативное воздействие на окружающую среду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5 792,7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5 855,0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4 562,3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77,9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23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оказания платных услуг и комп.затрат гос-ва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724,9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817,0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1 906,5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233,4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реализации муниципального имущества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238,2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447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продажи земельных участков,  государственная  собственность на которые не разграничена и которые расположены в границах поселений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9 420,9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7 738,2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33 009,5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426,6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36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продажи земельных участков, находящихся в собственности муниципальных районов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803,3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FFFFFF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FFFFFF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236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Плата за увеличение площади земельных участков, находящихся в частной собственности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525,3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Доходы от приватизации имущества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1 833,3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9 033,9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301,1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492,8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Штрафы, санкции, возмещение ущерба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4 611,8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3 887,0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2 836,5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73,0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Прочие неналоговые доходы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437,7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73,4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56,3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невыясненные поступления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FFFFFF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6 200,0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прочие неналоговые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53,5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2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Прочие безвозмездные поступления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FFFFFF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FFFFFF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  <a:tr h="122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Всего  доходов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1 161 066,9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1 129 589,5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1 291 433,2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114,3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111,2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4434" marR="4434" marT="4434" marB="0" anchor="ctr">
                    <a:solidFill>
                      <a:srgbClr val="00B0F0">
                        <a:alpha val="12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9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0555" y="1268760"/>
            <a:ext cx="4931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СТРУКТУРА НАЛОГОВЫХ И НЕНАЛОГОВЫХ ДОХОДОВ РАЙОННОГО БЮДЖЕТА, %</a:t>
            </a:r>
            <a:endParaRPr 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2575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Исполнение районного бюджета по налоговым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и неналоговым доходам</a:t>
            </a:r>
          </a:p>
        </p:txBody>
      </p:sp>
      <p:graphicFrame>
        <p:nvGraphicFramePr>
          <p:cNvPr id="10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894063"/>
              </p:ext>
            </p:extLst>
          </p:nvPr>
        </p:nvGraphicFramePr>
        <p:xfrm>
          <a:off x="-228533" y="2186862"/>
          <a:ext cx="6240693" cy="419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92218"/>
              </p:ext>
            </p:extLst>
          </p:nvPr>
        </p:nvGraphicFramePr>
        <p:xfrm>
          <a:off x="5913705" y="1268760"/>
          <a:ext cx="3227850" cy="520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5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92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886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основных источника доходов районного бюджета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001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Доля в налоговых и неналоговых доходах – </a:t>
                      </a:r>
                      <a:r>
                        <a:rPr lang="en-US" sz="1000" b="1" dirty="0" smtClean="0"/>
                        <a:t>90</a:t>
                      </a:r>
                      <a:r>
                        <a:rPr lang="ru-RU" sz="1000" b="1" dirty="0" smtClean="0"/>
                        <a:t>,</a:t>
                      </a:r>
                      <a:r>
                        <a:rPr lang="en-US" sz="1000" b="1" dirty="0" smtClean="0"/>
                        <a:t>0</a:t>
                      </a:r>
                      <a:r>
                        <a:rPr lang="ru-RU" sz="1000" b="1" dirty="0" smtClean="0"/>
                        <a:t>%</a:t>
                      </a: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000" b="1" dirty="0" smtClean="0"/>
                        <a:t>НДФЛ – 5</a:t>
                      </a:r>
                      <a:r>
                        <a:rPr lang="en-US" sz="1000" b="1" dirty="0" smtClean="0"/>
                        <a:t>5</a:t>
                      </a:r>
                      <a:r>
                        <a:rPr lang="ru-RU" sz="1000" b="1" dirty="0" smtClean="0"/>
                        <a:t>,</a:t>
                      </a:r>
                      <a:r>
                        <a:rPr lang="en-US" sz="1000" b="1" dirty="0" smtClean="0"/>
                        <a:t>0</a:t>
                      </a:r>
                      <a:r>
                        <a:rPr lang="ru-RU" sz="1000" b="1" dirty="0" smtClean="0"/>
                        <a:t>% </a:t>
                      </a:r>
                      <a:r>
                        <a:rPr lang="ru-RU" sz="1000" b="1" baseline="0" dirty="0" smtClean="0"/>
                        <a:t>  </a:t>
                      </a:r>
                      <a:endParaRPr lang="en-US" sz="1000" b="1" baseline="0" dirty="0" smtClean="0"/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710,4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млн. руб.)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УСН –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         </a:t>
                      </a:r>
                      <a:r>
                        <a:rPr lang="ru-RU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b="1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310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млн. руб.)</a:t>
                      </a:r>
                      <a:endParaRPr lang="ru-RU" sz="1000" b="1" dirty="0" smtClean="0"/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аренда земельных участков –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8,6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млн. руб.)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патентная система налогообложения –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      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млн. руб.)</a:t>
                      </a: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97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Годовой план районного бюджета за 202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год выполнен на 11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%, сверх плана поступило 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161,8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млн. руб.</a:t>
                      </a:r>
                      <a:endParaRPr lang="ru-RU" sz="11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CF9C3C-CAAE-A554-6999-4DE02C9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" y="266329"/>
            <a:ext cx="527933" cy="648072"/>
          </a:xfrm>
          <a:prstGeom prst="rect">
            <a:avLst/>
          </a:prstGeom>
          <a:effectLst>
            <a:glow rad="63500">
              <a:schemeClr val="bg1">
                <a:alpha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43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5193</Words>
  <Application>Microsoft Office PowerPoint</Application>
  <PresentationFormat>Экран (4:3)</PresentationFormat>
  <Paragraphs>1686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budget3</dc:creator>
  <cp:lastModifiedBy>budget3</cp:lastModifiedBy>
  <cp:revision>121</cp:revision>
  <cp:lastPrinted>2024-04-24T12:29:28Z</cp:lastPrinted>
  <dcterms:created xsi:type="dcterms:W3CDTF">2023-03-14T08:10:15Z</dcterms:created>
  <dcterms:modified xsi:type="dcterms:W3CDTF">2024-06-13T09:50:27Z</dcterms:modified>
</cp:coreProperties>
</file>